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302" r:id="rId2"/>
    <p:sldId id="328" r:id="rId3"/>
    <p:sldId id="280" r:id="rId4"/>
    <p:sldId id="301" r:id="rId5"/>
    <p:sldId id="284" r:id="rId6"/>
    <p:sldId id="314" r:id="rId7"/>
    <p:sldId id="268" r:id="rId8"/>
    <p:sldId id="329" r:id="rId9"/>
    <p:sldId id="315" r:id="rId10"/>
    <p:sldId id="258" r:id="rId11"/>
    <p:sldId id="325" r:id="rId12"/>
    <p:sldId id="322" r:id="rId13"/>
    <p:sldId id="332" r:id="rId14"/>
    <p:sldId id="313" r:id="rId15"/>
    <p:sldId id="333" r:id="rId16"/>
    <p:sldId id="307" r:id="rId17"/>
    <p:sldId id="299" r:id="rId18"/>
    <p:sldId id="327" r:id="rId19"/>
    <p:sldId id="289" r:id="rId20"/>
    <p:sldId id="265" r:id="rId21"/>
    <p:sldId id="324" r:id="rId22"/>
    <p:sldId id="285" r:id="rId23"/>
    <p:sldId id="281" r:id="rId2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e Pickering" initials="ZP" lastIdx="8" clrIdx="0">
    <p:extLst>
      <p:ext uri="{19B8F6BF-5375-455C-9EA6-DF929625EA0E}">
        <p15:presenceInfo xmlns:p15="http://schemas.microsoft.com/office/powerpoint/2012/main" userId="S-1-5-21-3472703601-2521072048-2079808284-1335" providerId="AD"/>
      </p:ext>
    </p:extLst>
  </p:cmAuthor>
  <p:cmAuthor id="2" name="Liz O'Neill" initials="LO" lastIdx="11" clrIdx="1">
    <p:extLst>
      <p:ext uri="{19B8F6BF-5375-455C-9EA6-DF929625EA0E}">
        <p15:presenceInfo xmlns:p15="http://schemas.microsoft.com/office/powerpoint/2012/main" userId="Liz O'Ne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56" autoAdjust="0"/>
  </p:normalViewPr>
  <p:slideViewPr>
    <p:cSldViewPr>
      <p:cViewPr varScale="1">
        <p:scale>
          <a:sx n="56" d="100"/>
          <a:sy n="56" d="100"/>
        </p:scale>
        <p:origin x="23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350F6-27F3-4C2D-A664-E3A8B3BFAF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8B4A832-E9A9-4268-9CB9-CB6269B19417}">
      <dgm:prSet phldrT="[Text]"/>
      <dgm:spPr/>
      <dgm:t>
        <a:bodyPr/>
        <a:lstStyle/>
        <a:p>
          <a:r>
            <a:rPr lang="en-GB"/>
            <a:t>Peer Learning &amp; Awareness</a:t>
          </a:r>
        </a:p>
      </dgm:t>
    </dgm:pt>
    <dgm:pt modelId="{47245FC3-0F5B-4EDC-B8F5-33913AB34347}" type="parTrans" cxnId="{221FEC16-49E1-445B-8204-50FC88D980E7}">
      <dgm:prSet/>
      <dgm:spPr/>
      <dgm:t>
        <a:bodyPr/>
        <a:lstStyle/>
        <a:p>
          <a:endParaRPr lang="en-GB"/>
        </a:p>
      </dgm:t>
    </dgm:pt>
    <dgm:pt modelId="{7001D0EB-C014-4869-97A3-EA162D46A8F1}" type="sibTrans" cxnId="{221FEC16-49E1-445B-8204-50FC88D980E7}">
      <dgm:prSet/>
      <dgm:spPr/>
      <dgm:t>
        <a:bodyPr/>
        <a:lstStyle/>
        <a:p>
          <a:endParaRPr lang="en-GB"/>
        </a:p>
      </dgm:t>
    </dgm:pt>
    <dgm:pt modelId="{FF7DCBE5-01A9-450C-95C9-5ED631889B1D}">
      <dgm:prSet phldrT="[Text]" custT="1"/>
      <dgm:spPr/>
      <dgm:t>
        <a:bodyPr/>
        <a:lstStyle/>
        <a:p>
          <a:r>
            <a:rPr lang="en-GB" sz="1200" dirty="0"/>
            <a:t>Annual Benchmark on impact / awareness on wider sector</a:t>
          </a:r>
        </a:p>
      </dgm:t>
    </dgm:pt>
    <dgm:pt modelId="{E76C1E56-2EAE-4455-91E8-3ABABF9CB04B}" type="parTrans" cxnId="{8465680B-04AE-4EF8-8740-625D56F17292}">
      <dgm:prSet/>
      <dgm:spPr/>
      <dgm:t>
        <a:bodyPr/>
        <a:lstStyle/>
        <a:p>
          <a:endParaRPr lang="en-GB"/>
        </a:p>
      </dgm:t>
    </dgm:pt>
    <dgm:pt modelId="{84EB8BD7-A89F-45F5-940A-C5C4BAD2C101}" type="sibTrans" cxnId="{8465680B-04AE-4EF8-8740-625D56F17292}">
      <dgm:prSet/>
      <dgm:spPr/>
      <dgm:t>
        <a:bodyPr/>
        <a:lstStyle/>
        <a:p>
          <a:endParaRPr lang="en-GB"/>
        </a:p>
      </dgm:t>
    </dgm:pt>
    <dgm:pt modelId="{12BB1D61-A141-473E-B970-4E00E0A21EC5}">
      <dgm:prSet phldrT="[Text]"/>
      <dgm:spPr/>
      <dgm:t>
        <a:bodyPr/>
        <a:lstStyle/>
        <a:p>
          <a:r>
            <a:rPr lang="en-GB"/>
            <a:t>Impact on Consortium members</a:t>
          </a:r>
        </a:p>
      </dgm:t>
    </dgm:pt>
    <dgm:pt modelId="{C9D94CC5-FBC9-465E-97DC-53582CD37942}" type="parTrans" cxnId="{55D6C5A7-1D6B-46DD-BBDE-D0668DE450C3}">
      <dgm:prSet/>
      <dgm:spPr/>
      <dgm:t>
        <a:bodyPr/>
        <a:lstStyle/>
        <a:p>
          <a:endParaRPr lang="en-GB"/>
        </a:p>
      </dgm:t>
    </dgm:pt>
    <dgm:pt modelId="{40A96519-0258-4BDA-87F3-026895611513}" type="sibTrans" cxnId="{55D6C5A7-1D6B-46DD-BBDE-D0668DE450C3}">
      <dgm:prSet/>
      <dgm:spPr/>
      <dgm:t>
        <a:bodyPr/>
        <a:lstStyle/>
        <a:p>
          <a:endParaRPr lang="en-GB"/>
        </a:p>
      </dgm:t>
    </dgm:pt>
    <dgm:pt modelId="{785A73A0-EA58-4C9D-8D22-6CF2A9232174}">
      <dgm:prSet phldrT="[Text]" custT="1"/>
      <dgm:spPr/>
      <dgm:t>
        <a:bodyPr/>
        <a:lstStyle/>
        <a:p>
          <a:r>
            <a:rPr lang="en-GB" sz="1200" dirty="0"/>
            <a:t>Annual Consortium Focus Group</a:t>
          </a:r>
        </a:p>
      </dgm:t>
    </dgm:pt>
    <dgm:pt modelId="{78FD0D16-5FF4-4B93-B1E7-73D94919838F}" type="parTrans" cxnId="{BBAF9570-B40F-4F29-851F-84751E4088D8}">
      <dgm:prSet/>
      <dgm:spPr/>
      <dgm:t>
        <a:bodyPr/>
        <a:lstStyle/>
        <a:p>
          <a:endParaRPr lang="en-GB"/>
        </a:p>
      </dgm:t>
    </dgm:pt>
    <dgm:pt modelId="{337B36B4-CBC9-4E97-B169-FEF8280A7E8C}" type="sibTrans" cxnId="{BBAF9570-B40F-4F29-851F-84751E4088D8}">
      <dgm:prSet/>
      <dgm:spPr/>
      <dgm:t>
        <a:bodyPr/>
        <a:lstStyle/>
        <a:p>
          <a:endParaRPr lang="en-GB"/>
        </a:p>
      </dgm:t>
    </dgm:pt>
    <dgm:pt modelId="{2AADF712-2B61-4EFC-B58A-EC43367FAA1F}">
      <dgm:prSet phldrT="[Text]" custT="1"/>
      <dgm:spPr/>
      <dgm:t>
        <a:bodyPr/>
        <a:lstStyle/>
        <a:p>
          <a:r>
            <a:rPr lang="en-GB" sz="1200"/>
            <a:t>Annual measuring Artistc Standards questionnaire</a:t>
          </a:r>
        </a:p>
      </dgm:t>
    </dgm:pt>
    <dgm:pt modelId="{413DF62E-CFAA-427C-9F94-AB243CF5FFEE}" type="parTrans" cxnId="{9AD4A40D-4662-4F25-8D73-DCC71E62678F}">
      <dgm:prSet/>
      <dgm:spPr/>
      <dgm:t>
        <a:bodyPr/>
        <a:lstStyle/>
        <a:p>
          <a:endParaRPr lang="en-GB"/>
        </a:p>
      </dgm:t>
    </dgm:pt>
    <dgm:pt modelId="{89C1FC6F-9DAB-456E-8FB0-A0F62007CC77}" type="sibTrans" cxnId="{9AD4A40D-4662-4F25-8D73-DCC71E62678F}">
      <dgm:prSet/>
      <dgm:spPr/>
      <dgm:t>
        <a:bodyPr/>
        <a:lstStyle/>
        <a:p>
          <a:endParaRPr lang="en-GB"/>
        </a:p>
      </dgm:t>
    </dgm:pt>
    <dgm:pt modelId="{5946393A-E74E-493F-BBA1-66C1680BB9D4}">
      <dgm:prSet phldrT="[Text]"/>
      <dgm:spPr/>
      <dgm:t>
        <a:bodyPr/>
        <a:lstStyle/>
        <a:p>
          <a:r>
            <a:rPr lang="en-GB"/>
            <a:t>Audience Impact</a:t>
          </a:r>
        </a:p>
      </dgm:t>
    </dgm:pt>
    <dgm:pt modelId="{D5E46164-217D-4C9D-8EB9-8B0DB0697436}" type="parTrans" cxnId="{792E8802-0F1D-4181-850C-B9BA13C3458C}">
      <dgm:prSet/>
      <dgm:spPr/>
      <dgm:t>
        <a:bodyPr/>
        <a:lstStyle/>
        <a:p>
          <a:endParaRPr lang="en-GB"/>
        </a:p>
      </dgm:t>
    </dgm:pt>
    <dgm:pt modelId="{E6326097-7062-43BA-8AF8-774C94BF540E}" type="sibTrans" cxnId="{792E8802-0F1D-4181-850C-B9BA13C3458C}">
      <dgm:prSet/>
      <dgm:spPr/>
      <dgm:t>
        <a:bodyPr/>
        <a:lstStyle/>
        <a:p>
          <a:endParaRPr lang="en-GB"/>
        </a:p>
      </dgm:t>
    </dgm:pt>
    <dgm:pt modelId="{BFDFB093-649B-47ED-9F41-D97D5C561557}">
      <dgm:prSet phldrT="[Text]" custT="1"/>
      <dgm:spPr/>
      <dgm:t>
        <a:bodyPr/>
        <a:lstStyle/>
        <a:p>
          <a:r>
            <a:rPr lang="en-GB" sz="1200" dirty="0"/>
            <a:t>Family focus groups (in-house by each venue at start of 2015 / repeat end of 2017)</a:t>
          </a:r>
        </a:p>
      </dgm:t>
    </dgm:pt>
    <dgm:pt modelId="{68A61831-36F5-4E67-83FA-A0FA7F12278B}" type="parTrans" cxnId="{06D6D905-5D28-4F71-AC86-6B9BB94B6156}">
      <dgm:prSet/>
      <dgm:spPr/>
      <dgm:t>
        <a:bodyPr/>
        <a:lstStyle/>
        <a:p>
          <a:endParaRPr lang="en-GB"/>
        </a:p>
      </dgm:t>
    </dgm:pt>
    <dgm:pt modelId="{73BBACE8-A8EF-4A6F-80DC-4EAA035DABA2}" type="sibTrans" cxnId="{06D6D905-5D28-4F71-AC86-6B9BB94B6156}">
      <dgm:prSet/>
      <dgm:spPr/>
      <dgm:t>
        <a:bodyPr/>
        <a:lstStyle/>
        <a:p>
          <a:endParaRPr lang="en-GB"/>
        </a:p>
      </dgm:t>
    </dgm:pt>
    <dgm:pt modelId="{D45FA30C-63C0-41F7-A41D-E4D5B262CDAF}">
      <dgm:prSet phldrT="[Text]" custT="1"/>
      <dgm:spPr/>
      <dgm:t>
        <a:bodyPr/>
        <a:lstStyle/>
        <a:p>
          <a:r>
            <a:rPr lang="en-GB" sz="1200"/>
            <a:t>Annual Mystery Shopper exercise</a:t>
          </a:r>
        </a:p>
      </dgm:t>
    </dgm:pt>
    <dgm:pt modelId="{80953DA3-8608-4BCF-88ED-B0FDA3E6A4AE}" type="parTrans" cxnId="{E2F8BC76-1E62-42CF-A3BE-43A819D423D2}">
      <dgm:prSet/>
      <dgm:spPr/>
      <dgm:t>
        <a:bodyPr/>
        <a:lstStyle/>
        <a:p>
          <a:endParaRPr lang="en-GB"/>
        </a:p>
      </dgm:t>
    </dgm:pt>
    <dgm:pt modelId="{06FA192B-EB14-4094-A8B1-4881C92A076A}" type="sibTrans" cxnId="{E2F8BC76-1E62-42CF-A3BE-43A819D423D2}">
      <dgm:prSet/>
      <dgm:spPr/>
      <dgm:t>
        <a:bodyPr/>
        <a:lstStyle/>
        <a:p>
          <a:endParaRPr lang="en-GB"/>
        </a:p>
      </dgm:t>
    </dgm:pt>
    <dgm:pt modelId="{1A759F92-6FFE-438F-9B35-4D91942B4083}">
      <dgm:prSet/>
      <dgm:spPr/>
      <dgm:t>
        <a:bodyPr/>
        <a:lstStyle/>
        <a:p>
          <a:r>
            <a:rPr lang="en-GB"/>
            <a:t>Co-commissioning Impact</a:t>
          </a:r>
        </a:p>
      </dgm:t>
    </dgm:pt>
    <dgm:pt modelId="{30DE3AFD-36F0-4CA8-8F71-49C4D95AED46}" type="parTrans" cxnId="{51813713-576D-468A-A620-8E7474F18BEA}">
      <dgm:prSet/>
      <dgm:spPr/>
      <dgm:t>
        <a:bodyPr/>
        <a:lstStyle/>
        <a:p>
          <a:endParaRPr lang="en-GB"/>
        </a:p>
      </dgm:t>
    </dgm:pt>
    <dgm:pt modelId="{4FDA18DB-EC9F-4527-95FD-A21B0F67757F}" type="sibTrans" cxnId="{51813713-576D-468A-A620-8E7474F18BEA}">
      <dgm:prSet/>
      <dgm:spPr/>
      <dgm:t>
        <a:bodyPr/>
        <a:lstStyle/>
        <a:p>
          <a:endParaRPr lang="en-GB"/>
        </a:p>
      </dgm:t>
    </dgm:pt>
    <dgm:pt modelId="{C7905283-F3C1-4849-89F7-D6C042E3D2F4}">
      <dgm:prSet/>
      <dgm:spPr/>
      <dgm:t>
        <a:bodyPr/>
        <a:lstStyle/>
        <a:p>
          <a:r>
            <a:rPr lang="en-GB"/>
            <a:t>Final Evaluation report</a:t>
          </a:r>
        </a:p>
      </dgm:t>
    </dgm:pt>
    <dgm:pt modelId="{29038E80-1625-4C22-A621-60A3B49EBD65}" type="parTrans" cxnId="{C020E6A0-A8C0-4CA5-9F49-861C7D6B0023}">
      <dgm:prSet/>
      <dgm:spPr/>
      <dgm:t>
        <a:bodyPr/>
        <a:lstStyle/>
        <a:p>
          <a:endParaRPr lang="en-GB"/>
        </a:p>
      </dgm:t>
    </dgm:pt>
    <dgm:pt modelId="{F60B68B7-55A1-4CC9-A6DB-5C39359979E1}" type="sibTrans" cxnId="{C020E6A0-A8C0-4CA5-9F49-861C7D6B0023}">
      <dgm:prSet/>
      <dgm:spPr/>
      <dgm:t>
        <a:bodyPr/>
        <a:lstStyle/>
        <a:p>
          <a:endParaRPr lang="en-GB"/>
        </a:p>
      </dgm:t>
    </dgm:pt>
    <dgm:pt modelId="{DE0E691D-D28D-4E36-8583-B5BEF3E2C7FF}">
      <dgm:prSet custT="1"/>
      <dgm:spPr/>
      <dgm:t>
        <a:bodyPr/>
        <a:lstStyle/>
        <a:p>
          <a:r>
            <a:rPr lang="en-GB" sz="1200"/>
            <a:t>Evaluation done by Consortium members with artists, audiences and partners</a:t>
          </a:r>
        </a:p>
      </dgm:t>
    </dgm:pt>
    <dgm:pt modelId="{9BB0DA42-2AD9-48BA-93EF-7A31DD68C52F}" type="parTrans" cxnId="{80034270-6F0D-46B0-A885-70346B3DE2EA}">
      <dgm:prSet/>
      <dgm:spPr/>
      <dgm:t>
        <a:bodyPr/>
        <a:lstStyle/>
        <a:p>
          <a:endParaRPr lang="en-GB"/>
        </a:p>
      </dgm:t>
    </dgm:pt>
    <dgm:pt modelId="{41D07D0B-E93B-4C59-923F-313512347C7B}" type="sibTrans" cxnId="{80034270-6F0D-46B0-A885-70346B3DE2EA}">
      <dgm:prSet/>
      <dgm:spPr/>
      <dgm:t>
        <a:bodyPr/>
        <a:lstStyle/>
        <a:p>
          <a:endParaRPr lang="en-GB"/>
        </a:p>
      </dgm:t>
    </dgm:pt>
    <dgm:pt modelId="{F9D1B259-E31E-485D-88DC-1AEA322E5412}">
      <dgm:prSet custT="1"/>
      <dgm:spPr/>
      <dgm:t>
        <a:bodyPr/>
        <a:lstStyle/>
        <a:p>
          <a:r>
            <a:rPr lang="en-GB" sz="1200"/>
            <a:t>Collation of three years analysis and Annual summary reports into final Evaluation report</a:t>
          </a:r>
          <a:endParaRPr lang="en-GB" sz="1200">
            <a:solidFill>
              <a:srgbClr val="FF0000"/>
            </a:solidFill>
          </a:endParaRPr>
        </a:p>
      </dgm:t>
    </dgm:pt>
    <dgm:pt modelId="{F309FE82-B352-4326-AFAD-0BF5220EFF62}" type="parTrans" cxnId="{6C5DC213-2C0E-4ACB-898B-EF813C6DD1B1}">
      <dgm:prSet/>
      <dgm:spPr/>
      <dgm:t>
        <a:bodyPr/>
        <a:lstStyle/>
        <a:p>
          <a:endParaRPr lang="en-GB"/>
        </a:p>
      </dgm:t>
    </dgm:pt>
    <dgm:pt modelId="{1800CA80-185C-4BEE-B8B2-A7509C5358C0}" type="sibTrans" cxnId="{6C5DC213-2C0E-4ACB-898B-EF813C6DD1B1}">
      <dgm:prSet/>
      <dgm:spPr/>
      <dgm:t>
        <a:bodyPr/>
        <a:lstStyle/>
        <a:p>
          <a:endParaRPr lang="en-GB"/>
        </a:p>
      </dgm:t>
    </dgm:pt>
    <dgm:pt modelId="{450D5AF6-820E-4E0D-BA5E-F6FBD01CFC81}">
      <dgm:prSet phldrT="[Text]" custT="1"/>
      <dgm:spPr/>
      <dgm:t>
        <a:bodyPr/>
        <a:lstStyle/>
        <a:p>
          <a:r>
            <a:rPr lang="en-GB" sz="1200"/>
            <a:t>Evaluating the Impact on Young People 8-13 (Developing &amp; piloting approach)</a:t>
          </a:r>
        </a:p>
      </dgm:t>
    </dgm:pt>
    <dgm:pt modelId="{DB3DB7AA-F667-4AB3-AA72-3994E80A0BA7}" type="parTrans" cxnId="{09727C43-F99F-4543-B1EE-CAA36B1C214B}">
      <dgm:prSet/>
      <dgm:spPr/>
      <dgm:t>
        <a:bodyPr/>
        <a:lstStyle/>
        <a:p>
          <a:endParaRPr lang="en-GB"/>
        </a:p>
      </dgm:t>
    </dgm:pt>
    <dgm:pt modelId="{2AA40BF9-F91E-4D01-90C0-B925BFBF3B8E}" type="sibTrans" cxnId="{09727C43-F99F-4543-B1EE-CAA36B1C214B}">
      <dgm:prSet/>
      <dgm:spPr/>
      <dgm:t>
        <a:bodyPr/>
        <a:lstStyle/>
        <a:p>
          <a:endParaRPr lang="en-GB"/>
        </a:p>
      </dgm:t>
    </dgm:pt>
    <dgm:pt modelId="{ADDD1F6B-BA0E-4D3F-B97E-0A0E340EB786}">
      <dgm:prSet phldrT="[Text]" custT="1"/>
      <dgm:spPr/>
      <dgm:t>
        <a:bodyPr/>
        <a:lstStyle/>
        <a:p>
          <a:r>
            <a:rPr lang="en-GB" sz="1200"/>
            <a:t>Online Audience Performance review questionnaire - ongoing</a:t>
          </a:r>
        </a:p>
      </dgm:t>
    </dgm:pt>
    <dgm:pt modelId="{2276F490-54DE-4A13-A6DC-B060FE7ADBA6}" type="parTrans" cxnId="{CE94F40D-0637-4C27-A522-3AFDECEDD17E}">
      <dgm:prSet/>
      <dgm:spPr/>
      <dgm:t>
        <a:bodyPr/>
        <a:lstStyle/>
        <a:p>
          <a:endParaRPr lang="en-GB"/>
        </a:p>
      </dgm:t>
    </dgm:pt>
    <dgm:pt modelId="{BD5D4638-25C9-475B-894B-8D527F08F83B}" type="sibTrans" cxnId="{CE94F40D-0637-4C27-A522-3AFDECEDD17E}">
      <dgm:prSet/>
      <dgm:spPr/>
      <dgm:t>
        <a:bodyPr/>
        <a:lstStyle/>
        <a:p>
          <a:endParaRPr lang="en-GB"/>
        </a:p>
      </dgm:t>
    </dgm:pt>
    <dgm:pt modelId="{EB0C4D57-AC49-4EC8-8CB2-9F4B3183E0A6}">
      <dgm:prSet phldrT="[Text]" custT="1"/>
      <dgm:spPr/>
      <dgm:t>
        <a:bodyPr/>
        <a:lstStyle/>
        <a:p>
          <a:r>
            <a:rPr lang="en-GB" sz="1200"/>
            <a:t>Audience data analysis - Box Office figures</a:t>
          </a:r>
        </a:p>
      </dgm:t>
    </dgm:pt>
    <dgm:pt modelId="{97436B81-3A45-4CC6-A045-5DA5CDACF34A}" type="parTrans" cxnId="{74704DA9-0C61-47FC-9136-4EF49F3CE952}">
      <dgm:prSet/>
      <dgm:spPr/>
      <dgm:t>
        <a:bodyPr/>
        <a:lstStyle/>
        <a:p>
          <a:endParaRPr lang="en-GB"/>
        </a:p>
      </dgm:t>
    </dgm:pt>
    <dgm:pt modelId="{B8A260CA-272C-4645-82FE-66C3A72CB92A}" type="sibTrans" cxnId="{74704DA9-0C61-47FC-9136-4EF49F3CE952}">
      <dgm:prSet/>
      <dgm:spPr/>
      <dgm:t>
        <a:bodyPr/>
        <a:lstStyle/>
        <a:p>
          <a:endParaRPr lang="en-GB"/>
        </a:p>
      </dgm:t>
    </dgm:pt>
    <dgm:pt modelId="{163F9DC1-01FA-48A3-A04C-993C7B3AA56A}">
      <dgm:prSet phldrT="[Text]" custT="1"/>
      <dgm:spPr/>
      <dgm:t>
        <a:bodyPr/>
        <a:lstStyle/>
        <a:p>
          <a:r>
            <a:rPr lang="en-GB" sz="1200"/>
            <a:t>Log approaches for advice/information on children's theatre received by Consortium members</a:t>
          </a:r>
        </a:p>
      </dgm:t>
    </dgm:pt>
    <dgm:pt modelId="{4D38C57E-5297-4772-8A9D-6986B0BB93C2}" type="parTrans" cxnId="{491F76B8-E6DA-4312-A963-0D4432E6E2A7}">
      <dgm:prSet/>
      <dgm:spPr/>
      <dgm:t>
        <a:bodyPr/>
        <a:lstStyle/>
        <a:p>
          <a:endParaRPr lang="en-GB"/>
        </a:p>
      </dgm:t>
    </dgm:pt>
    <dgm:pt modelId="{F36ADD0D-3422-4A50-BF6F-4FDFBB6CD10E}" type="sibTrans" cxnId="{491F76B8-E6DA-4312-A963-0D4432E6E2A7}">
      <dgm:prSet/>
      <dgm:spPr/>
      <dgm:t>
        <a:bodyPr/>
        <a:lstStyle/>
        <a:p>
          <a:endParaRPr lang="en-GB"/>
        </a:p>
      </dgm:t>
    </dgm:pt>
    <dgm:pt modelId="{8794B0A5-99A1-416D-990C-615A2B79F28F}">
      <dgm:prSet phldrT="[Text]" custT="1"/>
      <dgm:spPr/>
      <dgm:t>
        <a:bodyPr/>
        <a:lstStyle/>
        <a:p>
          <a:r>
            <a:rPr lang="en-GB" sz="1200"/>
            <a:t>Annual Quantitative Benchmarking on agreed KPIs and individual SMART targets</a:t>
          </a:r>
        </a:p>
      </dgm:t>
    </dgm:pt>
    <dgm:pt modelId="{4B98EC53-813B-40FB-81FE-60902149F97D}" type="parTrans" cxnId="{E54934CD-A5CB-44ED-B891-00A044DF01CA}">
      <dgm:prSet/>
      <dgm:spPr/>
      <dgm:t>
        <a:bodyPr/>
        <a:lstStyle/>
        <a:p>
          <a:endParaRPr lang="en-GB"/>
        </a:p>
      </dgm:t>
    </dgm:pt>
    <dgm:pt modelId="{6030C266-173B-42CF-BD33-F4AE7544A28F}" type="sibTrans" cxnId="{E54934CD-A5CB-44ED-B891-00A044DF01CA}">
      <dgm:prSet/>
      <dgm:spPr/>
      <dgm:t>
        <a:bodyPr/>
        <a:lstStyle/>
        <a:p>
          <a:endParaRPr lang="en-GB"/>
        </a:p>
      </dgm:t>
    </dgm:pt>
    <dgm:pt modelId="{6C76A77F-C5C7-42E7-A7BE-611CA99E29EE}" type="pres">
      <dgm:prSet presAssocID="{FE3350F6-27F3-4C2D-A664-E3A8B3BFAFE8}" presName="Name0" presStyleCnt="0">
        <dgm:presLayoutVars>
          <dgm:dir/>
          <dgm:animLvl val="lvl"/>
          <dgm:resizeHandles val="exact"/>
        </dgm:presLayoutVars>
      </dgm:prSet>
      <dgm:spPr/>
    </dgm:pt>
    <dgm:pt modelId="{5B821837-6BE0-4230-A1D2-4792F39C1466}" type="pres">
      <dgm:prSet presAssocID="{28B4A832-E9A9-4268-9CB9-CB6269B19417}" presName="linNode" presStyleCnt="0"/>
      <dgm:spPr/>
    </dgm:pt>
    <dgm:pt modelId="{ED77D6C5-CB80-44BB-A364-A820435678B8}" type="pres">
      <dgm:prSet presAssocID="{28B4A832-E9A9-4268-9CB9-CB6269B19417}" presName="parentText" presStyleLbl="node1" presStyleIdx="0" presStyleCnt="5">
        <dgm:presLayoutVars>
          <dgm:chMax val="1"/>
          <dgm:bulletEnabled val="1"/>
        </dgm:presLayoutVars>
      </dgm:prSet>
      <dgm:spPr/>
    </dgm:pt>
    <dgm:pt modelId="{DCD70E09-DE92-4D20-820D-22F0F2A99736}" type="pres">
      <dgm:prSet presAssocID="{28B4A832-E9A9-4268-9CB9-CB6269B19417}" presName="descendantText" presStyleLbl="alignAccFollowNode1" presStyleIdx="0" presStyleCnt="5" custScaleY="140120">
        <dgm:presLayoutVars>
          <dgm:bulletEnabled val="1"/>
        </dgm:presLayoutVars>
      </dgm:prSet>
      <dgm:spPr/>
    </dgm:pt>
    <dgm:pt modelId="{4131B411-7962-42B2-B172-06B4E935347F}" type="pres">
      <dgm:prSet presAssocID="{7001D0EB-C014-4869-97A3-EA162D46A8F1}" presName="sp" presStyleCnt="0"/>
      <dgm:spPr/>
    </dgm:pt>
    <dgm:pt modelId="{2F2E502B-F4E2-401F-8815-F190DE183211}" type="pres">
      <dgm:prSet presAssocID="{12BB1D61-A141-473E-B970-4E00E0A21EC5}" presName="linNode" presStyleCnt="0"/>
      <dgm:spPr/>
    </dgm:pt>
    <dgm:pt modelId="{6EE9DA3A-0CBF-4322-ACD7-709917512C9A}" type="pres">
      <dgm:prSet presAssocID="{12BB1D61-A141-473E-B970-4E00E0A21EC5}" presName="parentText" presStyleLbl="node1" presStyleIdx="1" presStyleCnt="5">
        <dgm:presLayoutVars>
          <dgm:chMax val="1"/>
          <dgm:bulletEnabled val="1"/>
        </dgm:presLayoutVars>
      </dgm:prSet>
      <dgm:spPr/>
    </dgm:pt>
    <dgm:pt modelId="{B9A07B36-E127-4190-9165-E05A1D189C6E}" type="pres">
      <dgm:prSet presAssocID="{12BB1D61-A141-473E-B970-4E00E0A21EC5}" presName="descendantText" presStyleLbl="alignAccFollowNode1" presStyleIdx="1" presStyleCnt="5" custScaleY="123171">
        <dgm:presLayoutVars>
          <dgm:bulletEnabled val="1"/>
        </dgm:presLayoutVars>
      </dgm:prSet>
      <dgm:spPr/>
    </dgm:pt>
    <dgm:pt modelId="{7EB2DA2F-5719-4D15-BE95-A95BF5709941}" type="pres">
      <dgm:prSet presAssocID="{40A96519-0258-4BDA-87F3-026895611513}" presName="sp" presStyleCnt="0"/>
      <dgm:spPr/>
    </dgm:pt>
    <dgm:pt modelId="{374FB5C4-FE77-47FC-98FB-9F77345CF9AF}" type="pres">
      <dgm:prSet presAssocID="{5946393A-E74E-493F-BBA1-66C1680BB9D4}" presName="linNode" presStyleCnt="0"/>
      <dgm:spPr/>
    </dgm:pt>
    <dgm:pt modelId="{9EE5C737-65A7-48ED-903A-2119C3AF1113}" type="pres">
      <dgm:prSet presAssocID="{5946393A-E74E-493F-BBA1-66C1680BB9D4}" presName="parentText" presStyleLbl="node1" presStyleIdx="2" presStyleCnt="5" custScaleY="150935">
        <dgm:presLayoutVars>
          <dgm:chMax val="1"/>
          <dgm:bulletEnabled val="1"/>
        </dgm:presLayoutVars>
      </dgm:prSet>
      <dgm:spPr/>
    </dgm:pt>
    <dgm:pt modelId="{A61CEAA0-8C60-4622-9701-F67CE21A00F7}" type="pres">
      <dgm:prSet presAssocID="{5946393A-E74E-493F-BBA1-66C1680BB9D4}" presName="descendantText" presStyleLbl="alignAccFollowNode1" presStyleIdx="2" presStyleCnt="5" custScaleY="215883">
        <dgm:presLayoutVars>
          <dgm:bulletEnabled val="1"/>
        </dgm:presLayoutVars>
      </dgm:prSet>
      <dgm:spPr/>
    </dgm:pt>
    <dgm:pt modelId="{6F903862-53A6-46D9-9130-BB263A5695A0}" type="pres">
      <dgm:prSet presAssocID="{E6326097-7062-43BA-8AF8-774C94BF540E}" presName="sp" presStyleCnt="0"/>
      <dgm:spPr/>
    </dgm:pt>
    <dgm:pt modelId="{A6D89DF1-A29D-4E21-8945-76A5F7436DC9}" type="pres">
      <dgm:prSet presAssocID="{1A759F92-6FFE-438F-9B35-4D91942B4083}" presName="linNode" presStyleCnt="0"/>
      <dgm:spPr/>
    </dgm:pt>
    <dgm:pt modelId="{D54A198E-58C8-4E1F-8AC0-6D5E32A37AE2}" type="pres">
      <dgm:prSet presAssocID="{1A759F92-6FFE-438F-9B35-4D91942B4083}" presName="parentText" presStyleLbl="node1" presStyleIdx="3" presStyleCnt="5">
        <dgm:presLayoutVars>
          <dgm:chMax val="1"/>
          <dgm:bulletEnabled val="1"/>
        </dgm:presLayoutVars>
      </dgm:prSet>
      <dgm:spPr/>
    </dgm:pt>
    <dgm:pt modelId="{349EDA84-8045-45FB-A368-F0634DABF602}" type="pres">
      <dgm:prSet presAssocID="{1A759F92-6FFE-438F-9B35-4D91942B4083}" presName="descendantText" presStyleLbl="alignAccFollowNode1" presStyleIdx="3" presStyleCnt="5">
        <dgm:presLayoutVars>
          <dgm:bulletEnabled val="1"/>
        </dgm:presLayoutVars>
      </dgm:prSet>
      <dgm:spPr/>
    </dgm:pt>
    <dgm:pt modelId="{7012A8FA-A206-4B08-A559-84770658592C}" type="pres">
      <dgm:prSet presAssocID="{4FDA18DB-EC9F-4527-95FD-A21B0F67757F}" presName="sp" presStyleCnt="0"/>
      <dgm:spPr/>
    </dgm:pt>
    <dgm:pt modelId="{78303638-8087-4451-B111-04E38EBC7368}" type="pres">
      <dgm:prSet presAssocID="{C7905283-F3C1-4849-89F7-D6C042E3D2F4}" presName="linNode" presStyleCnt="0"/>
      <dgm:spPr/>
    </dgm:pt>
    <dgm:pt modelId="{02135F4A-0056-4469-95D5-B8AE18CF3ADE}" type="pres">
      <dgm:prSet presAssocID="{C7905283-F3C1-4849-89F7-D6C042E3D2F4}" presName="parentText" presStyleLbl="node1" presStyleIdx="4" presStyleCnt="5">
        <dgm:presLayoutVars>
          <dgm:chMax val="1"/>
          <dgm:bulletEnabled val="1"/>
        </dgm:presLayoutVars>
      </dgm:prSet>
      <dgm:spPr/>
    </dgm:pt>
    <dgm:pt modelId="{8C5B8EF7-71C1-4E81-8C78-3B3DE8DD04E4}" type="pres">
      <dgm:prSet presAssocID="{C7905283-F3C1-4849-89F7-D6C042E3D2F4}" presName="descendantText" presStyleLbl="alignAccFollowNode1" presStyleIdx="4" presStyleCnt="5" custScaleY="126628">
        <dgm:presLayoutVars>
          <dgm:bulletEnabled val="1"/>
        </dgm:presLayoutVars>
      </dgm:prSet>
      <dgm:spPr/>
    </dgm:pt>
  </dgm:ptLst>
  <dgm:cxnLst>
    <dgm:cxn modelId="{792E8802-0F1D-4181-850C-B9BA13C3458C}" srcId="{FE3350F6-27F3-4C2D-A664-E3A8B3BFAFE8}" destId="{5946393A-E74E-493F-BBA1-66C1680BB9D4}" srcOrd="2" destOrd="0" parTransId="{D5E46164-217D-4C9D-8EB9-8B0DB0697436}" sibTransId="{E6326097-7062-43BA-8AF8-774C94BF540E}"/>
    <dgm:cxn modelId="{06D6D905-5D28-4F71-AC86-6B9BB94B6156}" srcId="{5946393A-E74E-493F-BBA1-66C1680BB9D4}" destId="{BFDFB093-649B-47ED-9F41-D97D5C561557}" srcOrd="0" destOrd="0" parTransId="{68A61831-36F5-4E67-83FA-A0FA7F12278B}" sibTransId="{73BBACE8-A8EF-4A6F-80DC-4EAA035DABA2}"/>
    <dgm:cxn modelId="{8465680B-04AE-4EF8-8740-625D56F17292}" srcId="{28B4A832-E9A9-4268-9CB9-CB6269B19417}" destId="{FF7DCBE5-01A9-450C-95C9-5ED631889B1D}" srcOrd="0" destOrd="0" parTransId="{E76C1E56-2EAE-4455-91E8-3ABABF9CB04B}" sibTransId="{84EB8BD7-A89F-45F5-940A-C5C4BAD2C101}"/>
    <dgm:cxn modelId="{9AD4A40D-4662-4F25-8D73-DCC71E62678F}" srcId="{12BB1D61-A141-473E-B970-4E00E0A21EC5}" destId="{2AADF712-2B61-4EFC-B58A-EC43367FAA1F}" srcOrd="1" destOrd="0" parTransId="{413DF62E-CFAA-427C-9F94-AB243CF5FFEE}" sibTransId="{89C1FC6F-9DAB-456E-8FB0-A0F62007CC77}"/>
    <dgm:cxn modelId="{CE94F40D-0637-4C27-A522-3AFDECEDD17E}" srcId="{5946393A-E74E-493F-BBA1-66C1680BB9D4}" destId="{ADDD1F6B-BA0E-4D3F-B97E-0A0E340EB786}" srcOrd="3" destOrd="0" parTransId="{2276F490-54DE-4A13-A6DC-B060FE7ADBA6}" sibTransId="{BD5D4638-25C9-475B-894B-8D527F08F83B}"/>
    <dgm:cxn modelId="{420F3310-7F4D-4DB6-B329-7E67B34AEE6A}" type="presOf" srcId="{BFDFB093-649B-47ED-9F41-D97D5C561557}" destId="{A61CEAA0-8C60-4622-9701-F67CE21A00F7}" srcOrd="0" destOrd="0" presId="urn:microsoft.com/office/officeart/2005/8/layout/vList5"/>
    <dgm:cxn modelId="{51813713-576D-468A-A620-8E7474F18BEA}" srcId="{FE3350F6-27F3-4C2D-A664-E3A8B3BFAFE8}" destId="{1A759F92-6FFE-438F-9B35-4D91942B4083}" srcOrd="3" destOrd="0" parTransId="{30DE3AFD-36F0-4CA8-8F71-49C4D95AED46}" sibTransId="{4FDA18DB-EC9F-4527-95FD-A21B0F67757F}"/>
    <dgm:cxn modelId="{6C5DC213-2C0E-4ACB-898B-EF813C6DD1B1}" srcId="{C7905283-F3C1-4849-89F7-D6C042E3D2F4}" destId="{F9D1B259-E31E-485D-88DC-1AEA322E5412}" srcOrd="0" destOrd="0" parTransId="{F309FE82-B352-4326-AFAD-0BF5220EFF62}" sibTransId="{1800CA80-185C-4BEE-B8B2-A7509C5358C0}"/>
    <dgm:cxn modelId="{221FEC16-49E1-445B-8204-50FC88D980E7}" srcId="{FE3350F6-27F3-4C2D-A664-E3A8B3BFAFE8}" destId="{28B4A832-E9A9-4268-9CB9-CB6269B19417}" srcOrd="0" destOrd="0" parTransId="{47245FC3-0F5B-4EDC-B8F5-33913AB34347}" sibTransId="{7001D0EB-C014-4869-97A3-EA162D46A8F1}"/>
    <dgm:cxn modelId="{A445D132-048B-406E-AD7F-1D2BD783AC46}" type="presOf" srcId="{12BB1D61-A141-473E-B970-4E00E0A21EC5}" destId="{6EE9DA3A-0CBF-4322-ACD7-709917512C9A}" srcOrd="0" destOrd="0" presId="urn:microsoft.com/office/officeart/2005/8/layout/vList5"/>
    <dgm:cxn modelId="{8586CD35-2903-4EB0-BEAD-36C0556D05F4}" type="presOf" srcId="{F9D1B259-E31E-485D-88DC-1AEA322E5412}" destId="{8C5B8EF7-71C1-4E81-8C78-3B3DE8DD04E4}" srcOrd="0" destOrd="0" presId="urn:microsoft.com/office/officeart/2005/8/layout/vList5"/>
    <dgm:cxn modelId="{6D4B8D3A-3C60-4C9F-A95A-A10FA2050A10}" type="presOf" srcId="{FE3350F6-27F3-4C2D-A664-E3A8B3BFAFE8}" destId="{6C76A77F-C5C7-42E7-A7BE-611CA99E29EE}" srcOrd="0" destOrd="0" presId="urn:microsoft.com/office/officeart/2005/8/layout/vList5"/>
    <dgm:cxn modelId="{09727C43-F99F-4543-B1EE-CAA36B1C214B}" srcId="{5946393A-E74E-493F-BBA1-66C1680BB9D4}" destId="{450D5AF6-820E-4E0D-BA5E-F6FBD01CFC81}" srcOrd="2" destOrd="0" parTransId="{DB3DB7AA-F667-4AB3-AA72-3994E80A0BA7}" sibTransId="{2AA40BF9-F91E-4D01-90C0-B925BFBF3B8E}"/>
    <dgm:cxn modelId="{80034270-6F0D-46B0-A885-70346B3DE2EA}" srcId="{1A759F92-6FFE-438F-9B35-4D91942B4083}" destId="{DE0E691D-D28D-4E36-8583-B5BEF3E2C7FF}" srcOrd="0" destOrd="0" parTransId="{9BB0DA42-2AD9-48BA-93EF-7A31DD68C52F}" sibTransId="{41D07D0B-E93B-4C59-923F-313512347C7B}"/>
    <dgm:cxn modelId="{BBAF9570-B40F-4F29-851F-84751E4088D8}" srcId="{12BB1D61-A141-473E-B970-4E00E0A21EC5}" destId="{785A73A0-EA58-4C9D-8D22-6CF2A9232174}" srcOrd="0" destOrd="0" parTransId="{78FD0D16-5FF4-4B93-B1E7-73D94919838F}" sibTransId="{337B36B4-CBC9-4E97-B169-FEF8280A7E8C}"/>
    <dgm:cxn modelId="{A928D572-537E-4FFF-A26B-8BB823839572}" type="presOf" srcId="{785A73A0-EA58-4C9D-8D22-6CF2A9232174}" destId="{B9A07B36-E127-4190-9165-E05A1D189C6E}" srcOrd="0" destOrd="0" presId="urn:microsoft.com/office/officeart/2005/8/layout/vList5"/>
    <dgm:cxn modelId="{E2F8BC76-1E62-42CF-A3BE-43A819D423D2}" srcId="{5946393A-E74E-493F-BBA1-66C1680BB9D4}" destId="{D45FA30C-63C0-41F7-A41D-E4D5B262CDAF}" srcOrd="1" destOrd="0" parTransId="{80953DA3-8608-4BCF-88ED-B0FDA3E6A4AE}" sibTransId="{06FA192B-EB14-4094-A8B1-4881C92A076A}"/>
    <dgm:cxn modelId="{E200EA76-0736-493B-8135-14DE1D9E3302}" type="presOf" srcId="{450D5AF6-820E-4E0D-BA5E-F6FBD01CFC81}" destId="{A61CEAA0-8C60-4622-9701-F67CE21A00F7}" srcOrd="0" destOrd="2" presId="urn:microsoft.com/office/officeart/2005/8/layout/vList5"/>
    <dgm:cxn modelId="{64B7BE83-2BC8-4D32-9EDA-7EEA64050DC6}" type="presOf" srcId="{C7905283-F3C1-4849-89F7-D6C042E3D2F4}" destId="{02135F4A-0056-4469-95D5-B8AE18CF3ADE}" srcOrd="0" destOrd="0" presId="urn:microsoft.com/office/officeart/2005/8/layout/vList5"/>
    <dgm:cxn modelId="{3326B591-C330-49DE-B7F0-02D97B05563B}" type="presOf" srcId="{ADDD1F6B-BA0E-4D3F-B97E-0A0E340EB786}" destId="{A61CEAA0-8C60-4622-9701-F67CE21A00F7}" srcOrd="0" destOrd="3" presId="urn:microsoft.com/office/officeart/2005/8/layout/vList5"/>
    <dgm:cxn modelId="{17813997-2C50-424C-A323-A375E52E7C43}" type="presOf" srcId="{FF7DCBE5-01A9-450C-95C9-5ED631889B1D}" destId="{DCD70E09-DE92-4D20-820D-22F0F2A99736}" srcOrd="0" destOrd="0" presId="urn:microsoft.com/office/officeart/2005/8/layout/vList5"/>
    <dgm:cxn modelId="{21D95098-AE23-41B4-B55D-DC4E6DAFED53}" type="presOf" srcId="{DE0E691D-D28D-4E36-8583-B5BEF3E2C7FF}" destId="{349EDA84-8045-45FB-A368-F0634DABF602}" srcOrd="0" destOrd="0" presId="urn:microsoft.com/office/officeart/2005/8/layout/vList5"/>
    <dgm:cxn modelId="{C020E6A0-A8C0-4CA5-9F49-861C7D6B0023}" srcId="{FE3350F6-27F3-4C2D-A664-E3A8B3BFAFE8}" destId="{C7905283-F3C1-4849-89F7-D6C042E3D2F4}" srcOrd="4" destOrd="0" parTransId="{29038E80-1625-4C22-A621-60A3B49EBD65}" sibTransId="{F60B68B7-55A1-4CC9-A6DB-5C39359979E1}"/>
    <dgm:cxn modelId="{55D6C5A7-1D6B-46DD-BBDE-D0668DE450C3}" srcId="{FE3350F6-27F3-4C2D-A664-E3A8B3BFAFE8}" destId="{12BB1D61-A141-473E-B970-4E00E0A21EC5}" srcOrd="1" destOrd="0" parTransId="{C9D94CC5-FBC9-465E-97DC-53582CD37942}" sibTransId="{40A96519-0258-4BDA-87F3-026895611513}"/>
    <dgm:cxn modelId="{6E6B0AA8-3EA5-4D0B-A357-BDD79A3073E8}" type="presOf" srcId="{163F9DC1-01FA-48A3-A04C-993C7B3AA56A}" destId="{DCD70E09-DE92-4D20-820D-22F0F2A99736}" srcOrd="0" destOrd="1" presId="urn:microsoft.com/office/officeart/2005/8/layout/vList5"/>
    <dgm:cxn modelId="{74704DA9-0C61-47FC-9136-4EF49F3CE952}" srcId="{5946393A-E74E-493F-BBA1-66C1680BB9D4}" destId="{EB0C4D57-AC49-4EC8-8CB2-9F4B3183E0A6}" srcOrd="4" destOrd="0" parTransId="{97436B81-3A45-4CC6-A045-5DA5CDACF34A}" sibTransId="{B8A260CA-272C-4645-82FE-66C3A72CB92A}"/>
    <dgm:cxn modelId="{51D7E2AB-892B-4A71-BBD2-8729420A7989}" type="presOf" srcId="{EB0C4D57-AC49-4EC8-8CB2-9F4B3183E0A6}" destId="{A61CEAA0-8C60-4622-9701-F67CE21A00F7}" srcOrd="0" destOrd="4" presId="urn:microsoft.com/office/officeart/2005/8/layout/vList5"/>
    <dgm:cxn modelId="{491F76B8-E6DA-4312-A963-0D4432E6E2A7}" srcId="{28B4A832-E9A9-4268-9CB9-CB6269B19417}" destId="{163F9DC1-01FA-48A3-A04C-993C7B3AA56A}" srcOrd="1" destOrd="0" parTransId="{4D38C57E-5297-4772-8A9D-6986B0BB93C2}" sibTransId="{F36ADD0D-3422-4A50-BF6F-4FDFBB6CD10E}"/>
    <dgm:cxn modelId="{C9198CBB-3B7C-492E-A8C6-2630E1CB1412}" type="presOf" srcId="{2AADF712-2B61-4EFC-B58A-EC43367FAA1F}" destId="{B9A07B36-E127-4190-9165-E05A1D189C6E}" srcOrd="0" destOrd="1" presId="urn:microsoft.com/office/officeart/2005/8/layout/vList5"/>
    <dgm:cxn modelId="{E54934CD-A5CB-44ED-B891-00A044DF01CA}" srcId="{12BB1D61-A141-473E-B970-4E00E0A21EC5}" destId="{8794B0A5-99A1-416D-990C-615A2B79F28F}" srcOrd="2" destOrd="0" parTransId="{4B98EC53-813B-40FB-81FE-60902149F97D}" sibTransId="{6030C266-173B-42CF-BD33-F4AE7544A28F}"/>
    <dgm:cxn modelId="{630043D0-2CAC-45A2-BA6E-EFAB8398F557}" type="presOf" srcId="{8794B0A5-99A1-416D-990C-615A2B79F28F}" destId="{B9A07B36-E127-4190-9165-E05A1D189C6E}" srcOrd="0" destOrd="2" presId="urn:microsoft.com/office/officeart/2005/8/layout/vList5"/>
    <dgm:cxn modelId="{ABEAA5DB-2557-4D9C-9E2E-91528AD5408E}" type="presOf" srcId="{1A759F92-6FFE-438F-9B35-4D91942B4083}" destId="{D54A198E-58C8-4E1F-8AC0-6D5E32A37AE2}" srcOrd="0" destOrd="0" presId="urn:microsoft.com/office/officeart/2005/8/layout/vList5"/>
    <dgm:cxn modelId="{454C42E5-D6DD-42A6-9592-68777D30A828}" type="presOf" srcId="{D45FA30C-63C0-41F7-A41D-E4D5B262CDAF}" destId="{A61CEAA0-8C60-4622-9701-F67CE21A00F7}" srcOrd="0" destOrd="1" presId="urn:microsoft.com/office/officeart/2005/8/layout/vList5"/>
    <dgm:cxn modelId="{57DF1CEC-5571-42AF-BC51-F0952F15C97F}" type="presOf" srcId="{5946393A-E74E-493F-BBA1-66C1680BB9D4}" destId="{9EE5C737-65A7-48ED-903A-2119C3AF1113}" srcOrd="0" destOrd="0" presId="urn:microsoft.com/office/officeart/2005/8/layout/vList5"/>
    <dgm:cxn modelId="{97343EEF-FA59-4F23-A01A-4E6DD2111C5C}" type="presOf" srcId="{28B4A832-E9A9-4268-9CB9-CB6269B19417}" destId="{ED77D6C5-CB80-44BB-A364-A820435678B8}" srcOrd="0" destOrd="0" presId="urn:microsoft.com/office/officeart/2005/8/layout/vList5"/>
    <dgm:cxn modelId="{43D34FB8-6F33-4820-80A7-07E2E3D1C2EB}" type="presParOf" srcId="{6C76A77F-C5C7-42E7-A7BE-611CA99E29EE}" destId="{5B821837-6BE0-4230-A1D2-4792F39C1466}" srcOrd="0" destOrd="0" presId="urn:microsoft.com/office/officeart/2005/8/layout/vList5"/>
    <dgm:cxn modelId="{841918B4-916E-4749-BF9E-49F7701184D1}" type="presParOf" srcId="{5B821837-6BE0-4230-A1D2-4792F39C1466}" destId="{ED77D6C5-CB80-44BB-A364-A820435678B8}" srcOrd="0" destOrd="0" presId="urn:microsoft.com/office/officeart/2005/8/layout/vList5"/>
    <dgm:cxn modelId="{A5436CBF-5C8E-49AA-A1AC-3D44602DBD0E}" type="presParOf" srcId="{5B821837-6BE0-4230-A1D2-4792F39C1466}" destId="{DCD70E09-DE92-4D20-820D-22F0F2A99736}" srcOrd="1" destOrd="0" presId="urn:microsoft.com/office/officeart/2005/8/layout/vList5"/>
    <dgm:cxn modelId="{72BEE4E2-9772-487E-902C-4F426987C110}" type="presParOf" srcId="{6C76A77F-C5C7-42E7-A7BE-611CA99E29EE}" destId="{4131B411-7962-42B2-B172-06B4E935347F}" srcOrd="1" destOrd="0" presId="urn:microsoft.com/office/officeart/2005/8/layout/vList5"/>
    <dgm:cxn modelId="{96D9C098-DD20-4FEA-8AFC-98D42D667043}" type="presParOf" srcId="{6C76A77F-C5C7-42E7-A7BE-611CA99E29EE}" destId="{2F2E502B-F4E2-401F-8815-F190DE183211}" srcOrd="2" destOrd="0" presId="urn:microsoft.com/office/officeart/2005/8/layout/vList5"/>
    <dgm:cxn modelId="{38C5C661-6355-439A-B28C-4B6DC7B2B547}" type="presParOf" srcId="{2F2E502B-F4E2-401F-8815-F190DE183211}" destId="{6EE9DA3A-0CBF-4322-ACD7-709917512C9A}" srcOrd="0" destOrd="0" presId="urn:microsoft.com/office/officeart/2005/8/layout/vList5"/>
    <dgm:cxn modelId="{46F76700-0AED-4B67-81A2-4F7DB0DE3F1D}" type="presParOf" srcId="{2F2E502B-F4E2-401F-8815-F190DE183211}" destId="{B9A07B36-E127-4190-9165-E05A1D189C6E}" srcOrd="1" destOrd="0" presId="urn:microsoft.com/office/officeart/2005/8/layout/vList5"/>
    <dgm:cxn modelId="{A01CF9DF-852A-4AD5-8348-35360F133BB3}" type="presParOf" srcId="{6C76A77F-C5C7-42E7-A7BE-611CA99E29EE}" destId="{7EB2DA2F-5719-4D15-BE95-A95BF5709941}" srcOrd="3" destOrd="0" presId="urn:microsoft.com/office/officeart/2005/8/layout/vList5"/>
    <dgm:cxn modelId="{129002F0-40FE-4B02-BEF2-79D332C49545}" type="presParOf" srcId="{6C76A77F-C5C7-42E7-A7BE-611CA99E29EE}" destId="{374FB5C4-FE77-47FC-98FB-9F77345CF9AF}" srcOrd="4" destOrd="0" presId="urn:microsoft.com/office/officeart/2005/8/layout/vList5"/>
    <dgm:cxn modelId="{38992A8E-4CBD-4D99-9DD3-94C1B545BD83}" type="presParOf" srcId="{374FB5C4-FE77-47FC-98FB-9F77345CF9AF}" destId="{9EE5C737-65A7-48ED-903A-2119C3AF1113}" srcOrd="0" destOrd="0" presId="urn:microsoft.com/office/officeart/2005/8/layout/vList5"/>
    <dgm:cxn modelId="{B6A4199F-3827-4C6E-AB4A-9D8B347C7C38}" type="presParOf" srcId="{374FB5C4-FE77-47FC-98FB-9F77345CF9AF}" destId="{A61CEAA0-8C60-4622-9701-F67CE21A00F7}" srcOrd="1" destOrd="0" presId="urn:microsoft.com/office/officeart/2005/8/layout/vList5"/>
    <dgm:cxn modelId="{778B8BB4-C219-4BBB-8F4E-891B3ABE7457}" type="presParOf" srcId="{6C76A77F-C5C7-42E7-A7BE-611CA99E29EE}" destId="{6F903862-53A6-46D9-9130-BB263A5695A0}" srcOrd="5" destOrd="0" presId="urn:microsoft.com/office/officeart/2005/8/layout/vList5"/>
    <dgm:cxn modelId="{1FB5F295-E842-49AE-BBB7-52AC7CE63AD9}" type="presParOf" srcId="{6C76A77F-C5C7-42E7-A7BE-611CA99E29EE}" destId="{A6D89DF1-A29D-4E21-8945-76A5F7436DC9}" srcOrd="6" destOrd="0" presId="urn:microsoft.com/office/officeart/2005/8/layout/vList5"/>
    <dgm:cxn modelId="{5AEF44E4-B298-47CC-9C7D-CA8925DD6248}" type="presParOf" srcId="{A6D89DF1-A29D-4E21-8945-76A5F7436DC9}" destId="{D54A198E-58C8-4E1F-8AC0-6D5E32A37AE2}" srcOrd="0" destOrd="0" presId="urn:microsoft.com/office/officeart/2005/8/layout/vList5"/>
    <dgm:cxn modelId="{0498D9A8-7E61-4FD7-903A-3ED093943B2B}" type="presParOf" srcId="{A6D89DF1-A29D-4E21-8945-76A5F7436DC9}" destId="{349EDA84-8045-45FB-A368-F0634DABF602}" srcOrd="1" destOrd="0" presId="urn:microsoft.com/office/officeart/2005/8/layout/vList5"/>
    <dgm:cxn modelId="{34E0B5DD-B795-4A1F-B201-CB967EFAE4FF}" type="presParOf" srcId="{6C76A77F-C5C7-42E7-A7BE-611CA99E29EE}" destId="{7012A8FA-A206-4B08-A559-84770658592C}" srcOrd="7" destOrd="0" presId="urn:microsoft.com/office/officeart/2005/8/layout/vList5"/>
    <dgm:cxn modelId="{AC1C208E-1E00-49EF-8D5A-CCFAAC7E2D50}" type="presParOf" srcId="{6C76A77F-C5C7-42E7-A7BE-611CA99E29EE}" destId="{78303638-8087-4451-B111-04E38EBC7368}" srcOrd="8" destOrd="0" presId="urn:microsoft.com/office/officeart/2005/8/layout/vList5"/>
    <dgm:cxn modelId="{DB654B9A-219B-4FDB-B8EC-1292D6CA0421}" type="presParOf" srcId="{78303638-8087-4451-B111-04E38EBC7368}" destId="{02135F4A-0056-4469-95D5-B8AE18CF3ADE}" srcOrd="0" destOrd="0" presId="urn:microsoft.com/office/officeart/2005/8/layout/vList5"/>
    <dgm:cxn modelId="{54D8375C-6AA1-477C-9F65-F4922F87857B}" type="presParOf" srcId="{78303638-8087-4451-B111-04E38EBC7368}" destId="{8C5B8EF7-71C1-4E81-8C78-3B3DE8DD04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70E09-DE92-4D20-820D-22F0F2A99736}">
      <dsp:nvSpPr>
        <dsp:cNvPr id="0" name=""/>
        <dsp:cNvSpPr/>
      </dsp:nvSpPr>
      <dsp:spPr>
        <a:xfrm rot="5400000">
          <a:off x="5490131" y="-2330724"/>
          <a:ext cx="943979" cy="5611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Annual Benchmark on impact / awareness on wider sector</a:t>
          </a:r>
        </a:p>
        <a:p>
          <a:pPr marL="114300" lvl="1" indent="-114300" algn="l" defTabSz="533400">
            <a:lnSpc>
              <a:spcPct val="90000"/>
            </a:lnSpc>
            <a:spcBef>
              <a:spcPct val="0"/>
            </a:spcBef>
            <a:spcAft>
              <a:spcPct val="15000"/>
            </a:spcAft>
            <a:buChar char="•"/>
          </a:pPr>
          <a:r>
            <a:rPr lang="en-GB" sz="1200" kern="1200"/>
            <a:t>Log approaches for advice/information on children's theatre received by Consortium members</a:t>
          </a:r>
        </a:p>
      </dsp:txBody>
      <dsp:txXfrm rot="-5400000">
        <a:off x="3156417" y="49071"/>
        <a:ext cx="5565327" cy="851817"/>
      </dsp:txXfrm>
    </dsp:sp>
    <dsp:sp modelId="{ED77D6C5-CB80-44BB-A364-A820435678B8}">
      <dsp:nvSpPr>
        <dsp:cNvPr id="0" name=""/>
        <dsp:cNvSpPr/>
      </dsp:nvSpPr>
      <dsp:spPr>
        <a:xfrm>
          <a:off x="0" y="53920"/>
          <a:ext cx="3156417" cy="8421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Peer Learning &amp; Awareness</a:t>
          </a:r>
        </a:p>
      </dsp:txBody>
      <dsp:txXfrm>
        <a:off x="41109" y="95029"/>
        <a:ext cx="3074199" cy="759899"/>
      </dsp:txXfrm>
    </dsp:sp>
    <dsp:sp modelId="{B9A07B36-E127-4190-9165-E05A1D189C6E}">
      <dsp:nvSpPr>
        <dsp:cNvPr id="0" name=""/>
        <dsp:cNvSpPr/>
      </dsp:nvSpPr>
      <dsp:spPr>
        <a:xfrm rot="5400000">
          <a:off x="5558885" y="-1401058"/>
          <a:ext cx="829795" cy="56223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Annual Consortium Focus Group</a:t>
          </a:r>
        </a:p>
        <a:p>
          <a:pPr marL="114300" lvl="1" indent="-114300" algn="l" defTabSz="533400">
            <a:lnSpc>
              <a:spcPct val="90000"/>
            </a:lnSpc>
            <a:spcBef>
              <a:spcPct val="0"/>
            </a:spcBef>
            <a:spcAft>
              <a:spcPct val="15000"/>
            </a:spcAft>
            <a:buChar char="•"/>
          </a:pPr>
          <a:r>
            <a:rPr lang="en-GB" sz="1200" kern="1200"/>
            <a:t>Annual measuring Artistc Standards questionnaire</a:t>
          </a:r>
        </a:p>
        <a:p>
          <a:pPr marL="114300" lvl="1" indent="-114300" algn="l" defTabSz="533400">
            <a:lnSpc>
              <a:spcPct val="90000"/>
            </a:lnSpc>
            <a:spcBef>
              <a:spcPct val="0"/>
            </a:spcBef>
            <a:spcAft>
              <a:spcPct val="15000"/>
            </a:spcAft>
            <a:buChar char="•"/>
          </a:pPr>
          <a:r>
            <a:rPr lang="en-GB" sz="1200" kern="1200"/>
            <a:t>Annual Quantitative Benchmarking on agreed KPIs and individual SMART targets</a:t>
          </a:r>
        </a:p>
      </dsp:txBody>
      <dsp:txXfrm rot="-5400000">
        <a:off x="3162591" y="1035743"/>
        <a:ext cx="5581877" cy="748781"/>
      </dsp:txXfrm>
    </dsp:sp>
    <dsp:sp modelId="{6EE9DA3A-0CBF-4322-ACD7-709917512C9A}">
      <dsp:nvSpPr>
        <dsp:cNvPr id="0" name=""/>
        <dsp:cNvSpPr/>
      </dsp:nvSpPr>
      <dsp:spPr>
        <a:xfrm>
          <a:off x="0" y="989075"/>
          <a:ext cx="3162591" cy="8421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Impact on Consortium members</a:t>
          </a:r>
        </a:p>
      </dsp:txBody>
      <dsp:txXfrm>
        <a:off x="41109" y="1030184"/>
        <a:ext cx="3080373" cy="759899"/>
      </dsp:txXfrm>
    </dsp:sp>
    <dsp:sp modelId="{A61CEAA0-8C60-4622-9701-F67CE21A00F7}">
      <dsp:nvSpPr>
        <dsp:cNvPr id="0" name=""/>
        <dsp:cNvSpPr/>
      </dsp:nvSpPr>
      <dsp:spPr>
        <a:xfrm rot="5400000">
          <a:off x="5234926" y="-205210"/>
          <a:ext cx="1454390" cy="5611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Family focus groups (in-house by each venue at start of 2015 / repeat end of 2017)</a:t>
          </a:r>
        </a:p>
        <a:p>
          <a:pPr marL="114300" lvl="1" indent="-114300" algn="l" defTabSz="533400">
            <a:lnSpc>
              <a:spcPct val="90000"/>
            </a:lnSpc>
            <a:spcBef>
              <a:spcPct val="0"/>
            </a:spcBef>
            <a:spcAft>
              <a:spcPct val="15000"/>
            </a:spcAft>
            <a:buChar char="•"/>
          </a:pPr>
          <a:r>
            <a:rPr lang="en-GB" sz="1200" kern="1200"/>
            <a:t>Annual Mystery Shopper exercise</a:t>
          </a:r>
        </a:p>
        <a:p>
          <a:pPr marL="114300" lvl="1" indent="-114300" algn="l" defTabSz="533400">
            <a:lnSpc>
              <a:spcPct val="90000"/>
            </a:lnSpc>
            <a:spcBef>
              <a:spcPct val="0"/>
            </a:spcBef>
            <a:spcAft>
              <a:spcPct val="15000"/>
            </a:spcAft>
            <a:buChar char="•"/>
          </a:pPr>
          <a:r>
            <a:rPr lang="en-GB" sz="1200" kern="1200"/>
            <a:t>Evaluating the Impact on Young People 8-13 (Developing &amp; piloting approach)</a:t>
          </a:r>
        </a:p>
        <a:p>
          <a:pPr marL="114300" lvl="1" indent="-114300" algn="l" defTabSz="533400">
            <a:lnSpc>
              <a:spcPct val="90000"/>
            </a:lnSpc>
            <a:spcBef>
              <a:spcPct val="0"/>
            </a:spcBef>
            <a:spcAft>
              <a:spcPct val="15000"/>
            </a:spcAft>
            <a:buChar char="•"/>
          </a:pPr>
          <a:r>
            <a:rPr lang="en-GB" sz="1200" kern="1200"/>
            <a:t>Online Audience Performance review questionnaire - ongoing</a:t>
          </a:r>
        </a:p>
        <a:p>
          <a:pPr marL="114300" lvl="1" indent="-114300" algn="l" defTabSz="533400">
            <a:lnSpc>
              <a:spcPct val="90000"/>
            </a:lnSpc>
            <a:spcBef>
              <a:spcPct val="0"/>
            </a:spcBef>
            <a:spcAft>
              <a:spcPct val="15000"/>
            </a:spcAft>
            <a:buChar char="•"/>
          </a:pPr>
          <a:r>
            <a:rPr lang="en-GB" sz="1200" kern="1200"/>
            <a:t>Audience data analysis - Box Office figures</a:t>
          </a:r>
        </a:p>
      </dsp:txBody>
      <dsp:txXfrm rot="-5400000">
        <a:off x="3156418" y="1944295"/>
        <a:ext cx="5540411" cy="1312396"/>
      </dsp:txXfrm>
    </dsp:sp>
    <dsp:sp modelId="{9EE5C737-65A7-48ED-903A-2119C3AF1113}">
      <dsp:nvSpPr>
        <dsp:cNvPr id="0" name=""/>
        <dsp:cNvSpPr/>
      </dsp:nvSpPr>
      <dsp:spPr>
        <a:xfrm>
          <a:off x="0" y="1964968"/>
          <a:ext cx="3156417" cy="1271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Audience Impact</a:t>
          </a:r>
        </a:p>
      </dsp:txBody>
      <dsp:txXfrm>
        <a:off x="62047" y="2027015"/>
        <a:ext cx="3032323" cy="1146955"/>
      </dsp:txXfrm>
    </dsp:sp>
    <dsp:sp modelId="{349EDA84-8045-45FB-A368-F0634DABF602}">
      <dsp:nvSpPr>
        <dsp:cNvPr id="0" name=""/>
        <dsp:cNvSpPr/>
      </dsp:nvSpPr>
      <dsp:spPr>
        <a:xfrm rot="5400000">
          <a:off x="5636936" y="979661"/>
          <a:ext cx="673693" cy="56223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a:t>Evaluation done by Consortium members with artists, audiences and partners</a:t>
          </a:r>
        </a:p>
      </dsp:txBody>
      <dsp:txXfrm rot="-5400000">
        <a:off x="3162591" y="3486894"/>
        <a:ext cx="5589497" cy="607919"/>
      </dsp:txXfrm>
    </dsp:sp>
    <dsp:sp modelId="{D54A198E-58C8-4E1F-8AC0-6D5E32A37AE2}">
      <dsp:nvSpPr>
        <dsp:cNvPr id="0" name=""/>
        <dsp:cNvSpPr/>
      </dsp:nvSpPr>
      <dsp:spPr>
        <a:xfrm>
          <a:off x="0" y="3369795"/>
          <a:ext cx="3162591" cy="8421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Co-commissioning Impact</a:t>
          </a:r>
        </a:p>
      </dsp:txBody>
      <dsp:txXfrm>
        <a:off x="41109" y="3410904"/>
        <a:ext cx="3080373" cy="759899"/>
      </dsp:txXfrm>
    </dsp:sp>
    <dsp:sp modelId="{8C5B8EF7-71C1-4E81-8C78-3B3DE8DD04E4}">
      <dsp:nvSpPr>
        <dsp:cNvPr id="0" name=""/>
        <dsp:cNvSpPr/>
      </dsp:nvSpPr>
      <dsp:spPr>
        <a:xfrm rot="5400000">
          <a:off x="5541407" y="1872113"/>
          <a:ext cx="853085" cy="5616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a:t>Collation of three years analysis and Annual summary reports into final Evaluation report</a:t>
          </a:r>
          <a:endParaRPr lang="en-GB" sz="1200" kern="1200">
            <a:solidFill>
              <a:srgbClr val="FF0000"/>
            </a:solidFill>
          </a:endParaRPr>
        </a:p>
      </dsp:txBody>
      <dsp:txXfrm rot="-5400000">
        <a:off x="3159503" y="4295661"/>
        <a:ext cx="5575250" cy="769797"/>
      </dsp:txXfrm>
    </dsp:sp>
    <dsp:sp modelId="{02135F4A-0056-4469-95D5-B8AE18CF3ADE}">
      <dsp:nvSpPr>
        <dsp:cNvPr id="0" name=""/>
        <dsp:cNvSpPr/>
      </dsp:nvSpPr>
      <dsp:spPr>
        <a:xfrm>
          <a:off x="0" y="4259502"/>
          <a:ext cx="3159502" cy="8421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Final Evaluation report</a:t>
          </a:r>
        </a:p>
      </dsp:txBody>
      <dsp:txXfrm>
        <a:off x="41109" y="4300611"/>
        <a:ext cx="3077284" cy="7598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35403928-A2BA-444C-976D-3342FC917B74}" type="datetimeFigureOut">
              <a:rPr lang="en-GB" smtClean="0"/>
              <a:t>28/03/2018</a:t>
            </a:fld>
            <a:endParaRPr lang="en-GB"/>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57B8893F-448C-4129-B074-16CD5FAA6B1A}" type="slidenum">
              <a:rPr lang="en-GB" smtClean="0"/>
              <a:t>‹#›</a:t>
            </a:fld>
            <a:endParaRPr lang="en-GB"/>
          </a:p>
        </p:txBody>
      </p:sp>
    </p:spTree>
    <p:extLst>
      <p:ext uri="{BB962C8B-B14F-4D97-AF65-F5344CB8AC3E}">
        <p14:creationId xmlns:p14="http://schemas.microsoft.com/office/powerpoint/2010/main" val="56990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a:t>
            </a:fld>
            <a:endParaRPr lang="en-GB"/>
          </a:p>
        </p:txBody>
      </p:sp>
    </p:spTree>
    <p:extLst>
      <p:ext uri="{BB962C8B-B14F-4D97-AF65-F5344CB8AC3E}">
        <p14:creationId xmlns:p14="http://schemas.microsoft.com/office/powerpoint/2010/main" val="295290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10</a:t>
            </a:fld>
            <a:endParaRPr lang="en-GB"/>
          </a:p>
        </p:txBody>
      </p:sp>
    </p:spTree>
    <p:extLst>
      <p:ext uri="{BB962C8B-B14F-4D97-AF65-F5344CB8AC3E}">
        <p14:creationId xmlns:p14="http://schemas.microsoft.com/office/powerpoint/2010/main" val="424534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11</a:t>
            </a:fld>
            <a:endParaRPr lang="en-GB"/>
          </a:p>
        </p:txBody>
      </p:sp>
    </p:spTree>
    <p:extLst>
      <p:ext uri="{BB962C8B-B14F-4D97-AF65-F5344CB8AC3E}">
        <p14:creationId xmlns:p14="http://schemas.microsoft.com/office/powerpoint/2010/main" val="252265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12</a:t>
            </a:fld>
            <a:endParaRPr lang="en-GB"/>
          </a:p>
        </p:txBody>
      </p:sp>
    </p:spTree>
    <p:extLst>
      <p:ext uri="{BB962C8B-B14F-4D97-AF65-F5344CB8AC3E}">
        <p14:creationId xmlns:p14="http://schemas.microsoft.com/office/powerpoint/2010/main" val="5601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13</a:t>
            </a:fld>
            <a:endParaRPr lang="en-GB"/>
          </a:p>
        </p:txBody>
      </p:sp>
    </p:spTree>
    <p:extLst>
      <p:ext uri="{BB962C8B-B14F-4D97-AF65-F5344CB8AC3E}">
        <p14:creationId xmlns:p14="http://schemas.microsoft.com/office/powerpoint/2010/main" val="252265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10"/>
          </p:nvPr>
        </p:nvSpPr>
        <p:spPr/>
        <p:txBody>
          <a:bodyPr/>
          <a:lstStyle/>
          <a:p>
            <a:fld id="{57B8893F-448C-4129-B074-16CD5FAA6B1A}" type="slidenum">
              <a:rPr lang="en-GB" smtClean="0"/>
              <a:t>14</a:t>
            </a:fld>
            <a:endParaRPr lang="en-GB"/>
          </a:p>
        </p:txBody>
      </p:sp>
    </p:spTree>
    <p:extLst>
      <p:ext uri="{BB962C8B-B14F-4D97-AF65-F5344CB8AC3E}">
        <p14:creationId xmlns:p14="http://schemas.microsoft.com/office/powerpoint/2010/main" val="160635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15</a:t>
            </a:fld>
            <a:endParaRPr lang="en-GB"/>
          </a:p>
        </p:txBody>
      </p:sp>
    </p:spTree>
    <p:extLst>
      <p:ext uri="{BB962C8B-B14F-4D97-AF65-F5344CB8AC3E}">
        <p14:creationId xmlns:p14="http://schemas.microsoft.com/office/powerpoint/2010/main" val="397166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16</a:t>
            </a:fld>
            <a:endParaRPr lang="en-GB"/>
          </a:p>
        </p:txBody>
      </p:sp>
    </p:spTree>
    <p:extLst>
      <p:ext uri="{BB962C8B-B14F-4D97-AF65-F5344CB8AC3E}">
        <p14:creationId xmlns:p14="http://schemas.microsoft.com/office/powerpoint/2010/main" val="3234259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B8893F-448C-4129-B074-16CD5FAA6B1A}" type="slidenum">
              <a:rPr lang="en-GB" smtClean="0"/>
              <a:t>17</a:t>
            </a:fld>
            <a:endParaRPr lang="en-GB"/>
          </a:p>
        </p:txBody>
      </p:sp>
    </p:spTree>
    <p:extLst>
      <p:ext uri="{BB962C8B-B14F-4D97-AF65-F5344CB8AC3E}">
        <p14:creationId xmlns:p14="http://schemas.microsoft.com/office/powerpoint/2010/main" val="48040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B8893F-448C-4129-B074-16CD5FAA6B1A}" type="slidenum">
              <a:rPr lang="en-GB" smtClean="0"/>
              <a:t>18</a:t>
            </a:fld>
            <a:endParaRPr lang="en-GB"/>
          </a:p>
        </p:txBody>
      </p:sp>
    </p:spTree>
    <p:extLst>
      <p:ext uri="{BB962C8B-B14F-4D97-AF65-F5344CB8AC3E}">
        <p14:creationId xmlns:p14="http://schemas.microsoft.com/office/powerpoint/2010/main" val="2485301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19</a:t>
            </a:fld>
            <a:endParaRPr lang="en-GB"/>
          </a:p>
        </p:txBody>
      </p:sp>
    </p:spTree>
    <p:extLst>
      <p:ext uri="{BB962C8B-B14F-4D97-AF65-F5344CB8AC3E}">
        <p14:creationId xmlns:p14="http://schemas.microsoft.com/office/powerpoint/2010/main" val="44746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2</a:t>
            </a:fld>
            <a:endParaRPr lang="en-GB"/>
          </a:p>
        </p:txBody>
      </p:sp>
    </p:spTree>
    <p:extLst>
      <p:ext uri="{BB962C8B-B14F-4D97-AF65-F5344CB8AC3E}">
        <p14:creationId xmlns:p14="http://schemas.microsoft.com/office/powerpoint/2010/main" val="131412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20</a:t>
            </a:fld>
            <a:endParaRPr lang="en-GB"/>
          </a:p>
        </p:txBody>
      </p:sp>
    </p:spTree>
    <p:extLst>
      <p:ext uri="{BB962C8B-B14F-4D97-AF65-F5344CB8AC3E}">
        <p14:creationId xmlns:p14="http://schemas.microsoft.com/office/powerpoint/2010/main" val="14177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B8893F-448C-4129-B074-16CD5FAA6B1A}" type="slidenum">
              <a:rPr lang="en-GB" smtClean="0"/>
              <a:t>21</a:t>
            </a:fld>
            <a:endParaRPr lang="en-GB"/>
          </a:p>
        </p:txBody>
      </p:sp>
    </p:spTree>
    <p:extLst>
      <p:ext uri="{BB962C8B-B14F-4D97-AF65-F5344CB8AC3E}">
        <p14:creationId xmlns:p14="http://schemas.microsoft.com/office/powerpoint/2010/main" val="306051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22</a:t>
            </a:fld>
            <a:endParaRPr lang="en-GB"/>
          </a:p>
        </p:txBody>
      </p:sp>
    </p:spTree>
    <p:extLst>
      <p:ext uri="{BB962C8B-B14F-4D97-AF65-F5344CB8AC3E}">
        <p14:creationId xmlns:p14="http://schemas.microsoft.com/office/powerpoint/2010/main" val="172215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23</a:t>
            </a:fld>
            <a:endParaRPr lang="en-GB"/>
          </a:p>
        </p:txBody>
      </p:sp>
    </p:spTree>
    <p:extLst>
      <p:ext uri="{BB962C8B-B14F-4D97-AF65-F5344CB8AC3E}">
        <p14:creationId xmlns:p14="http://schemas.microsoft.com/office/powerpoint/2010/main" val="103502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57B8893F-448C-4129-B074-16CD5FAA6B1A}" type="slidenum">
              <a:rPr lang="en-GB" smtClean="0"/>
              <a:t>3</a:t>
            </a:fld>
            <a:endParaRPr lang="en-GB"/>
          </a:p>
        </p:txBody>
      </p:sp>
    </p:spTree>
    <p:extLst>
      <p:ext uri="{BB962C8B-B14F-4D97-AF65-F5344CB8AC3E}">
        <p14:creationId xmlns:p14="http://schemas.microsoft.com/office/powerpoint/2010/main" val="19824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4</a:t>
            </a:fld>
            <a:endParaRPr lang="en-GB"/>
          </a:p>
        </p:txBody>
      </p:sp>
    </p:spTree>
    <p:extLst>
      <p:ext uri="{BB962C8B-B14F-4D97-AF65-F5344CB8AC3E}">
        <p14:creationId xmlns:p14="http://schemas.microsoft.com/office/powerpoint/2010/main" val="177232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5</a:t>
            </a:fld>
            <a:endParaRPr lang="en-GB"/>
          </a:p>
        </p:txBody>
      </p:sp>
    </p:spTree>
    <p:extLst>
      <p:ext uri="{BB962C8B-B14F-4D97-AF65-F5344CB8AC3E}">
        <p14:creationId xmlns:p14="http://schemas.microsoft.com/office/powerpoint/2010/main" val="421657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6</a:t>
            </a:fld>
            <a:endParaRPr lang="en-GB"/>
          </a:p>
        </p:txBody>
      </p:sp>
    </p:spTree>
    <p:extLst>
      <p:ext uri="{BB962C8B-B14F-4D97-AF65-F5344CB8AC3E}">
        <p14:creationId xmlns:p14="http://schemas.microsoft.com/office/powerpoint/2010/main" val="17810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7</a:t>
            </a:fld>
            <a:endParaRPr lang="en-GB"/>
          </a:p>
        </p:txBody>
      </p:sp>
    </p:spTree>
    <p:extLst>
      <p:ext uri="{BB962C8B-B14F-4D97-AF65-F5344CB8AC3E}">
        <p14:creationId xmlns:p14="http://schemas.microsoft.com/office/powerpoint/2010/main" val="105836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8</a:t>
            </a:fld>
            <a:endParaRPr lang="en-GB"/>
          </a:p>
        </p:txBody>
      </p:sp>
    </p:spTree>
    <p:extLst>
      <p:ext uri="{BB962C8B-B14F-4D97-AF65-F5344CB8AC3E}">
        <p14:creationId xmlns:p14="http://schemas.microsoft.com/office/powerpoint/2010/main" val="246204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893F-448C-4129-B074-16CD5FAA6B1A}" type="slidenum">
              <a:rPr lang="en-GB" smtClean="0"/>
              <a:t>9</a:t>
            </a:fld>
            <a:endParaRPr lang="en-GB"/>
          </a:p>
        </p:txBody>
      </p:sp>
    </p:spTree>
    <p:extLst>
      <p:ext uri="{BB962C8B-B14F-4D97-AF65-F5344CB8AC3E}">
        <p14:creationId xmlns:p14="http://schemas.microsoft.com/office/powerpoint/2010/main" val="323414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46E0E2-7E76-400B-87AE-887251F45086}"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21495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46E0E2-7E76-400B-87AE-887251F45086}"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388502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46E0E2-7E76-400B-87AE-887251F45086}"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102358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46E0E2-7E76-400B-87AE-887251F45086}"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285617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6E0E2-7E76-400B-87AE-887251F45086}" type="datetimeFigureOut">
              <a:rPr lang="en-GB" smtClean="0"/>
              <a:t>28/03/2018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7976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46E0E2-7E76-400B-87AE-887251F45086}"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84581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46E0E2-7E76-400B-87AE-887251F45086}" type="datetimeFigureOut">
              <a:rPr lang="en-GB" smtClean="0"/>
              <a:t>28/03/2018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288054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46E0E2-7E76-400B-87AE-887251F45086}" type="datetimeFigureOut">
              <a:rPr lang="en-GB" smtClean="0"/>
              <a:t>28/03/2018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389791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6E0E2-7E76-400B-87AE-887251F45086}" type="datetimeFigureOut">
              <a:rPr lang="en-GB" smtClean="0"/>
              <a:t>28/03/2018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394372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6E0E2-7E76-400B-87AE-887251F45086}"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163195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6E0E2-7E76-400B-87AE-887251F45086}" type="datetimeFigureOut">
              <a:rPr lang="en-GB" smtClean="0"/>
              <a:t>28/03/2018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17AF2-ED08-4BF7-84EA-CC3F2F8E738C}" type="slidenum">
              <a:rPr lang="en-GB" smtClean="0"/>
              <a:t>‹#›</a:t>
            </a:fld>
            <a:endParaRPr lang="en-GB"/>
          </a:p>
        </p:txBody>
      </p:sp>
    </p:spTree>
    <p:extLst>
      <p:ext uri="{BB962C8B-B14F-4D97-AF65-F5344CB8AC3E}">
        <p14:creationId xmlns:p14="http://schemas.microsoft.com/office/powerpoint/2010/main" val="109545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6E0E2-7E76-400B-87AE-887251F45086}" type="datetimeFigureOut">
              <a:rPr lang="en-GB" smtClean="0"/>
              <a:t>28/03/2018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7AF2-ED08-4BF7-84EA-CC3F2F8E738C}" type="slidenum">
              <a:rPr lang="en-GB" smtClean="0"/>
              <a:t>‹#›</a:t>
            </a:fld>
            <a:endParaRPr lang="en-GB"/>
          </a:p>
        </p:txBody>
      </p:sp>
    </p:spTree>
    <p:extLst>
      <p:ext uri="{BB962C8B-B14F-4D97-AF65-F5344CB8AC3E}">
        <p14:creationId xmlns:p14="http://schemas.microsoft.com/office/powerpoint/2010/main" val="249511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76" y="0"/>
            <a:ext cx="9729322" cy="6879754"/>
          </a:xfrm>
          <a:prstGeom prst="rect">
            <a:avLst/>
          </a:prstGeom>
        </p:spPr>
      </p:pic>
      <p:sp>
        <p:nvSpPr>
          <p:cNvPr id="5" name="TextBox 4"/>
          <p:cNvSpPr txBox="1"/>
          <p:nvPr/>
        </p:nvSpPr>
        <p:spPr>
          <a:xfrm>
            <a:off x="1259632" y="1196752"/>
            <a:ext cx="6768752" cy="3231654"/>
          </a:xfrm>
          <a:prstGeom prst="rect">
            <a:avLst/>
          </a:prstGeom>
          <a:noFill/>
        </p:spPr>
        <p:txBody>
          <a:bodyPr wrap="square" rtlCol="0">
            <a:spAutoFit/>
          </a:bodyPr>
          <a:lstStyle/>
          <a:p>
            <a:pPr algn="ctr"/>
            <a:r>
              <a:rPr lang="en-GB" sz="4000" b="1" dirty="0"/>
              <a:t>Igniting Big Imaginations</a:t>
            </a:r>
          </a:p>
          <a:p>
            <a:pPr algn="ctr"/>
            <a:r>
              <a:rPr lang="en-GB" sz="4000" b="1" dirty="0"/>
              <a:t>Working Together to Grow Children's Theatre</a:t>
            </a:r>
          </a:p>
          <a:p>
            <a:pPr algn="ctr"/>
            <a:endParaRPr lang="en-GB" sz="2800" b="1" dirty="0"/>
          </a:p>
          <a:p>
            <a:pPr algn="ctr"/>
            <a:r>
              <a:rPr lang="en-GB" sz="2800" b="1" dirty="0"/>
              <a:t>The evaluation story</a:t>
            </a:r>
          </a:p>
          <a:p>
            <a:pPr algn="ctr"/>
            <a:r>
              <a:rPr lang="en-GB" sz="2800" b="1" dirty="0"/>
              <a:t>16 March 2018</a:t>
            </a:r>
          </a:p>
        </p:txBody>
      </p:sp>
    </p:spTree>
    <p:extLst>
      <p:ext uri="{BB962C8B-B14F-4D97-AF65-F5344CB8AC3E}">
        <p14:creationId xmlns:p14="http://schemas.microsoft.com/office/powerpoint/2010/main" val="368602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and Quality</a:t>
            </a:r>
          </a:p>
        </p:txBody>
      </p:sp>
      <p:sp>
        <p:nvSpPr>
          <p:cNvPr id="4" name="Content Placeholder 3"/>
          <p:cNvSpPr>
            <a:spLocks noGrp="1"/>
          </p:cNvSpPr>
          <p:nvPr>
            <p:ph idx="1"/>
          </p:nvPr>
        </p:nvSpPr>
        <p:spPr/>
        <p:txBody>
          <a:bodyPr/>
          <a:lstStyle/>
          <a:p>
            <a:r>
              <a:rPr lang="en-GB" dirty="0"/>
              <a:t>The importance of the subsidy</a:t>
            </a:r>
          </a:p>
          <a:p>
            <a:r>
              <a:rPr lang="en-GB" dirty="0"/>
              <a:t>The importance of forward planning</a:t>
            </a:r>
          </a:p>
          <a:p>
            <a:r>
              <a:rPr lang="en-GB" dirty="0"/>
              <a:t>Consistent quality assessment</a:t>
            </a:r>
          </a:p>
          <a:p>
            <a:r>
              <a:rPr lang="en-GB" dirty="0"/>
              <a:t>Value of Commissions</a:t>
            </a:r>
          </a:p>
          <a:p>
            <a:pPr lvl="1"/>
            <a:r>
              <a:rPr lang="en-GB" dirty="0"/>
              <a:t>Adventures of </a:t>
            </a:r>
            <a:r>
              <a:rPr lang="en-GB" dirty="0" err="1"/>
              <a:t>Pom</a:t>
            </a:r>
            <a:endParaRPr lang="en-GB" dirty="0"/>
          </a:p>
          <a:p>
            <a:pPr lvl="1"/>
            <a:r>
              <a:rPr lang="en-GB" dirty="0"/>
              <a:t>Sponge</a:t>
            </a:r>
          </a:p>
          <a:p>
            <a:pPr lvl="1"/>
            <a:r>
              <a:rPr lang="en-GB" dirty="0"/>
              <a:t>Adrift</a:t>
            </a:r>
          </a:p>
          <a:p>
            <a:pPr lvl="1"/>
            <a:r>
              <a:rPr lang="en-GB" dirty="0"/>
              <a:t>You, Me &amp; i</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429000"/>
            <a:ext cx="2286319" cy="3077004"/>
          </a:xfrm>
          <a:prstGeom prst="rect">
            <a:avLst/>
          </a:prstGeom>
        </p:spPr>
      </p:pic>
    </p:spTree>
    <p:extLst>
      <p:ext uri="{BB962C8B-B14F-4D97-AF65-F5344CB8AC3E}">
        <p14:creationId xmlns:p14="http://schemas.microsoft.com/office/powerpoint/2010/main" val="102149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br>
              <a:rPr lang="en-GB" dirty="0"/>
            </a:br>
            <a:r>
              <a:rPr lang="en-GB" dirty="0"/>
              <a:t>Big Imaginations Festival 2017 Outcomes</a:t>
            </a:r>
            <a:br>
              <a:rPr lang="en-GB" dirty="0"/>
            </a:br>
            <a:endParaRPr lang="en-GB" dirty="0"/>
          </a:p>
        </p:txBody>
      </p:sp>
      <p:sp>
        <p:nvSpPr>
          <p:cNvPr id="3" name="Content Placeholder 2"/>
          <p:cNvSpPr>
            <a:spLocks noGrp="1"/>
          </p:cNvSpPr>
          <p:nvPr>
            <p:ph idx="1"/>
          </p:nvPr>
        </p:nvSpPr>
        <p:spPr>
          <a:xfrm>
            <a:off x="457200" y="1600200"/>
            <a:ext cx="8229600" cy="4853136"/>
          </a:xfrm>
        </p:spPr>
        <p:txBody>
          <a:bodyPr>
            <a:normAutofit/>
          </a:bodyPr>
          <a:lstStyle/>
          <a:p>
            <a:r>
              <a:rPr lang="en-GB" dirty="0"/>
              <a:t>5,003 people attended Big Imaginations Festival 2017. </a:t>
            </a:r>
          </a:p>
          <a:p>
            <a:r>
              <a:rPr lang="en-GB" dirty="0"/>
              <a:t>1,713 audience members took part in 76 wraparound activities that accompanied the shows. </a:t>
            </a:r>
          </a:p>
          <a:p>
            <a:r>
              <a:rPr lang="en-US" dirty="0"/>
              <a:t>21% of survey respondents hadn’t been to children’s theatre at any of the festival venues before</a:t>
            </a:r>
            <a:endParaRPr lang="en-GB" dirty="0"/>
          </a:p>
          <a:p>
            <a:endParaRPr lang="en-GB" dirty="0"/>
          </a:p>
        </p:txBody>
      </p:sp>
    </p:spTree>
    <p:extLst>
      <p:ext uri="{BB962C8B-B14F-4D97-AF65-F5344CB8AC3E}">
        <p14:creationId xmlns:p14="http://schemas.microsoft.com/office/powerpoint/2010/main" val="64938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45" y="2564904"/>
            <a:ext cx="8229600" cy="1143000"/>
          </a:xfrm>
        </p:spPr>
        <p:txBody>
          <a:bodyPr>
            <a:normAutofit/>
          </a:bodyPr>
          <a:lstStyle/>
          <a:p>
            <a:r>
              <a:rPr lang="en-GB" dirty="0"/>
              <a:t>The Creative Case…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 y="4293096"/>
            <a:ext cx="8964488" cy="165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9325" y="699954"/>
            <a:ext cx="7697089" cy="1569660"/>
          </a:xfrm>
          <a:prstGeom prst="rect">
            <a:avLst/>
          </a:prstGeom>
        </p:spPr>
        <p:txBody>
          <a:bodyPr wrap="square">
            <a:spAutoFit/>
          </a:bodyPr>
          <a:lstStyle/>
          <a:p>
            <a:pPr lvl="0"/>
            <a:r>
              <a:rPr lang="en-GB" sz="2400" dirty="0"/>
              <a:t>94% of partners say the Festival developed their thinking about how diverse work can be a standard part of their future programming, and 63% of partners reported increased diversity among their audiences.</a:t>
            </a:r>
          </a:p>
        </p:txBody>
      </p:sp>
    </p:spTree>
    <p:extLst>
      <p:ext uri="{BB962C8B-B14F-4D97-AF65-F5344CB8AC3E}">
        <p14:creationId xmlns:p14="http://schemas.microsoft.com/office/powerpoint/2010/main" val="231574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87424"/>
            <a:ext cx="8229600" cy="1143000"/>
          </a:xfrm>
        </p:spPr>
        <p:txBody>
          <a:bodyPr>
            <a:normAutofit fontScale="90000"/>
          </a:bodyPr>
          <a:lstStyle/>
          <a:p>
            <a:br>
              <a:rPr lang="en-GB" dirty="0"/>
            </a:br>
            <a:r>
              <a:rPr lang="en-GB" dirty="0"/>
              <a:t>Festival 2017 - Audience Profile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91635881"/>
              </p:ext>
            </p:extLst>
          </p:nvPr>
        </p:nvGraphicFramePr>
        <p:xfrm>
          <a:off x="611560" y="1124744"/>
          <a:ext cx="3744417" cy="5327904"/>
        </p:xfrm>
        <a:graphic>
          <a:graphicData uri="http://schemas.openxmlformats.org/drawingml/2006/table">
            <a:tbl>
              <a:tblPr firstRow="1" firstCol="1" bandRow="1">
                <a:tableStyleId>{5C22544A-7EE6-4342-B048-85BDC9FD1C3A}</a:tableStyleId>
              </a:tblPr>
              <a:tblGrid>
                <a:gridCol w="1247869">
                  <a:extLst>
                    <a:ext uri="{9D8B030D-6E8A-4147-A177-3AD203B41FA5}">
                      <a16:colId xmlns:a16="http://schemas.microsoft.com/office/drawing/2014/main" val="20000"/>
                    </a:ext>
                  </a:extLst>
                </a:gridCol>
                <a:gridCol w="1248274">
                  <a:extLst>
                    <a:ext uri="{9D8B030D-6E8A-4147-A177-3AD203B41FA5}">
                      <a16:colId xmlns:a16="http://schemas.microsoft.com/office/drawing/2014/main" val="20001"/>
                    </a:ext>
                  </a:extLst>
                </a:gridCol>
                <a:gridCol w="1248274">
                  <a:extLst>
                    <a:ext uri="{9D8B030D-6E8A-4147-A177-3AD203B41FA5}">
                      <a16:colId xmlns:a16="http://schemas.microsoft.com/office/drawing/2014/main" val="20002"/>
                    </a:ext>
                  </a:extLst>
                </a:gridCol>
              </a:tblGrid>
              <a:tr h="0">
                <a:tc>
                  <a:txBody>
                    <a:bodyPr/>
                    <a:lstStyle/>
                    <a:p>
                      <a:pPr>
                        <a:lnSpc>
                          <a:spcPct val="115000"/>
                        </a:lnSpc>
                        <a:spcAft>
                          <a:spcPts val="0"/>
                        </a:spcAft>
                      </a:pPr>
                      <a:r>
                        <a:rPr lang="en-GB" sz="1600">
                          <a:effectLst/>
                        </a:rPr>
                        <a:t>Ethnic breakdown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Big Imaginations respondents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Population of the North West (ONS data)</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600" kern="1200">
                          <a:effectLst/>
                        </a:rPr>
                        <a:t>White ethnic group</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79.8%</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90.2%</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600" kern="1200">
                          <a:effectLst/>
                        </a:rPr>
                        <a:t>Asian / Asian British</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7.7%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6.2%</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600" kern="1200">
                          <a:effectLst/>
                        </a:rPr>
                        <a:t>Mixed / Multiple ethnic groups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7.1%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1.6%</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600" kern="1200">
                          <a:effectLst/>
                        </a:rPr>
                        <a:t>Chinese / Chinese British</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2.0%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no ONS figure available</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0"/>
                        </a:spcAft>
                      </a:pPr>
                      <a:r>
                        <a:rPr lang="en-GB" sz="1600" kern="1200">
                          <a:effectLst/>
                        </a:rPr>
                        <a:t>Black / African / Caribbean / Black British</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a:effectLst/>
                        </a:rPr>
                        <a:t>1.7%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effectLst/>
                        </a:rPr>
                        <a:t>1.4%</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9" name="TextBox 8"/>
          <p:cNvSpPr txBox="1"/>
          <p:nvPr/>
        </p:nvSpPr>
        <p:spPr>
          <a:xfrm>
            <a:off x="4716016" y="1196752"/>
            <a:ext cx="3960440" cy="5355312"/>
          </a:xfrm>
          <a:prstGeom prst="rect">
            <a:avLst/>
          </a:prstGeom>
          <a:noFill/>
        </p:spPr>
        <p:txBody>
          <a:bodyPr wrap="square" rtlCol="0">
            <a:spAutoFit/>
          </a:bodyPr>
          <a:lstStyle/>
          <a:p>
            <a:pPr marL="285750" lvl="0" indent="-285750">
              <a:buFont typeface="Wingdings" pitchFamily="2" charset="2"/>
              <a:buChar char="ü"/>
            </a:pPr>
            <a:r>
              <a:rPr lang="en-GB" dirty="0"/>
              <a:t>26% of audiences (369 respondents) surveyed had not attended children’s theatre in the last 12 months. </a:t>
            </a:r>
          </a:p>
          <a:p>
            <a:pPr marL="285750" lvl="0" indent="-285750">
              <a:buFont typeface="Wingdings" pitchFamily="2" charset="2"/>
              <a:buChar char="ü"/>
            </a:pPr>
            <a:endParaRPr lang="en-GB" dirty="0"/>
          </a:p>
          <a:p>
            <a:pPr marL="285750" lvl="0" indent="-285750">
              <a:buFont typeface="Wingdings" pitchFamily="2" charset="2"/>
              <a:buChar char="ü"/>
            </a:pPr>
            <a:r>
              <a:rPr lang="en-GB" dirty="0"/>
              <a:t>42% of audience respondents said they had attended the same venue to see children’s theatre before. This means that potentially an estimated 58% were first-time children’s theatre attendees at the specific venue that surveyed them.</a:t>
            </a:r>
          </a:p>
          <a:p>
            <a:pPr marL="285750" lvl="0" indent="-285750">
              <a:buFont typeface="Wingdings" pitchFamily="2" charset="2"/>
              <a:buChar char="ü"/>
            </a:pPr>
            <a:endParaRPr lang="en-GB" dirty="0"/>
          </a:p>
          <a:p>
            <a:pPr marL="285750" lvl="0" indent="-285750">
              <a:buFont typeface="Wingdings" pitchFamily="2" charset="2"/>
              <a:buChar char="ü"/>
            </a:pPr>
            <a:r>
              <a:rPr lang="en-GB" dirty="0"/>
              <a:t>90% of audiences surveyed said the Festival encouraged them to attend other children’s shows in future.</a:t>
            </a:r>
          </a:p>
          <a:p>
            <a:endParaRPr lang="en-GB" dirty="0"/>
          </a:p>
          <a:p>
            <a:pPr marL="285750" lvl="0" indent="-285750">
              <a:buFont typeface="Wingdings" pitchFamily="2" charset="2"/>
              <a:buChar char="ü"/>
            </a:pPr>
            <a:r>
              <a:rPr lang="en-GB" dirty="0"/>
              <a:t>78% of respondents gave a rating of ‘brilliant’; 20% gave a rating of ‘good’. </a:t>
            </a:r>
          </a:p>
          <a:p>
            <a:endParaRPr lang="en-GB" dirty="0"/>
          </a:p>
        </p:txBody>
      </p:sp>
    </p:spTree>
    <p:extLst>
      <p:ext uri="{BB962C8B-B14F-4D97-AF65-F5344CB8AC3E}">
        <p14:creationId xmlns:p14="http://schemas.microsoft.com/office/powerpoint/2010/main" val="352952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681" y="476672"/>
            <a:ext cx="8229600" cy="4525963"/>
          </a:xfrm>
        </p:spPr>
        <p:txBody>
          <a:bodyPr>
            <a:normAutofit/>
          </a:bodyPr>
          <a:lstStyle/>
          <a:p>
            <a:pPr marL="0" indent="0" algn="ctr">
              <a:buNone/>
            </a:pPr>
            <a:r>
              <a:rPr lang="en-GB" sz="6000" b="1" dirty="0"/>
              <a:t>Audience Impact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67" r="440"/>
          <a:stretch/>
        </p:blipFill>
        <p:spPr bwMode="auto">
          <a:xfrm>
            <a:off x="1115616" y="1988840"/>
            <a:ext cx="7162663" cy="369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20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Audience data</a:t>
            </a:r>
          </a:p>
        </p:txBody>
      </p:sp>
      <p:sp>
        <p:nvSpPr>
          <p:cNvPr id="3" name="Content Placeholder 2"/>
          <p:cNvSpPr>
            <a:spLocks noGrp="1"/>
          </p:cNvSpPr>
          <p:nvPr>
            <p:ph idx="1"/>
          </p:nvPr>
        </p:nvSpPr>
        <p:spPr>
          <a:xfrm>
            <a:off x="323528" y="1268760"/>
            <a:ext cx="8229600" cy="5537651"/>
          </a:xfrm>
        </p:spPr>
        <p:txBody>
          <a:bodyPr>
            <a:normAutofit fontScale="47500" lnSpcReduction="20000"/>
          </a:bodyPr>
          <a:lstStyle/>
          <a:p>
            <a:pPr lvl="0"/>
            <a:r>
              <a:rPr lang="en-GB" sz="5000" b="1" dirty="0"/>
              <a:t>Number of Shows </a:t>
            </a:r>
            <a:r>
              <a:rPr lang="en-GB" sz="5000" dirty="0"/>
              <a:t>Big Imaginations partners programmed 71 shows titles in 2014</a:t>
            </a:r>
            <a:r>
              <a:rPr lang="en-GB" sz="5000" b="1" dirty="0"/>
              <a:t>; </a:t>
            </a:r>
            <a:r>
              <a:rPr lang="en-GB" sz="5000" dirty="0"/>
              <a:t>39 in 2015; 31 in 2016; and 29 in 2017. </a:t>
            </a:r>
          </a:p>
          <a:p>
            <a:pPr marL="0" lvl="0" indent="0">
              <a:buNone/>
            </a:pPr>
            <a:endParaRPr lang="en-GB" sz="5000" dirty="0"/>
          </a:p>
          <a:p>
            <a:pPr lvl="0"/>
            <a:r>
              <a:rPr lang="en-GB" sz="5000" b="1" dirty="0"/>
              <a:t>Number of Performances: </a:t>
            </a:r>
            <a:r>
              <a:rPr lang="en-GB" sz="5000" dirty="0"/>
              <a:t>The number of performances offered varied across the three years, with a dip in 2016:</a:t>
            </a:r>
            <a:r>
              <a:rPr lang="en-GB" sz="5000" b="1" dirty="0"/>
              <a:t> </a:t>
            </a:r>
            <a:endParaRPr lang="en-GB" sz="5000" dirty="0"/>
          </a:p>
          <a:p>
            <a:pPr lvl="1"/>
            <a:r>
              <a:rPr lang="en-GB" sz="5000" dirty="0"/>
              <a:t>2014: 490 performances</a:t>
            </a:r>
          </a:p>
          <a:p>
            <a:pPr lvl="1"/>
            <a:r>
              <a:rPr lang="en-GB" sz="5000" dirty="0"/>
              <a:t>2015: 224 performances</a:t>
            </a:r>
          </a:p>
          <a:p>
            <a:pPr lvl="1"/>
            <a:r>
              <a:rPr lang="en-GB" sz="5000" dirty="0"/>
              <a:t>2016: 197 performances </a:t>
            </a:r>
          </a:p>
          <a:p>
            <a:pPr lvl="1"/>
            <a:r>
              <a:rPr lang="en-GB" sz="5000" dirty="0"/>
              <a:t>2017: 210 performances</a:t>
            </a:r>
          </a:p>
          <a:p>
            <a:pPr marL="457200" lvl="1" indent="0">
              <a:buNone/>
            </a:pPr>
            <a:endParaRPr lang="en-GB" sz="5000" dirty="0"/>
          </a:p>
          <a:p>
            <a:pPr lvl="0"/>
            <a:r>
              <a:rPr lang="en-GB" sz="5000" b="1" dirty="0"/>
              <a:t>Audiences:</a:t>
            </a:r>
            <a:r>
              <a:rPr lang="en-GB" sz="5000" dirty="0"/>
              <a:t> </a:t>
            </a:r>
          </a:p>
          <a:p>
            <a:pPr lvl="1"/>
            <a:r>
              <a:rPr lang="en-GB" sz="5000" dirty="0"/>
              <a:t>2014 - 32,607 </a:t>
            </a:r>
          </a:p>
          <a:p>
            <a:pPr lvl="1"/>
            <a:r>
              <a:rPr lang="en-GB" sz="5000" dirty="0"/>
              <a:t>2015 - 20,424 </a:t>
            </a:r>
          </a:p>
          <a:p>
            <a:pPr lvl="1"/>
            <a:r>
              <a:rPr lang="en-GB" sz="5000" dirty="0"/>
              <a:t>2016 - 16,101 </a:t>
            </a:r>
          </a:p>
          <a:p>
            <a:pPr lvl="1"/>
            <a:r>
              <a:rPr lang="en-GB" sz="5000" dirty="0"/>
              <a:t>2017 - 21,162</a:t>
            </a:r>
          </a:p>
          <a:p>
            <a:pPr lvl="1"/>
            <a:endParaRPr lang="en-GB" sz="3400" b="1" dirty="0"/>
          </a:p>
        </p:txBody>
      </p:sp>
      <p:sp>
        <p:nvSpPr>
          <p:cNvPr id="4" name="TextBox 3"/>
          <p:cNvSpPr txBox="1"/>
          <p:nvPr/>
        </p:nvSpPr>
        <p:spPr>
          <a:xfrm>
            <a:off x="5076056" y="3072348"/>
            <a:ext cx="3564904" cy="3416320"/>
          </a:xfrm>
          <a:prstGeom prst="rect">
            <a:avLst/>
          </a:prstGeom>
          <a:noFill/>
          <a:ln w="38100">
            <a:solidFill>
              <a:srgbClr val="FF0000"/>
            </a:solidFill>
          </a:ln>
        </p:spPr>
        <p:txBody>
          <a:bodyPr wrap="square" rtlCol="0">
            <a:spAutoFit/>
          </a:bodyPr>
          <a:lstStyle/>
          <a:p>
            <a:pPr lvl="1"/>
            <a:r>
              <a:rPr lang="en-GB" sz="2400" dirty="0"/>
              <a:t>Big Imaginations has consistently attracted first-time attendees to children’s theatre across phase 2, with between 20% and 27% of attendees being first-timers in each year.</a:t>
            </a:r>
          </a:p>
        </p:txBody>
      </p:sp>
    </p:spTree>
    <p:extLst>
      <p:ext uri="{BB962C8B-B14F-4D97-AF65-F5344CB8AC3E}">
        <p14:creationId xmlns:p14="http://schemas.microsoft.com/office/powerpoint/2010/main" val="342990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Participation</a:t>
            </a:r>
          </a:p>
        </p:txBody>
      </p:sp>
      <p:sp>
        <p:nvSpPr>
          <p:cNvPr id="3" name="Content Placeholder 2"/>
          <p:cNvSpPr>
            <a:spLocks noGrp="1"/>
          </p:cNvSpPr>
          <p:nvPr>
            <p:ph idx="1"/>
          </p:nvPr>
        </p:nvSpPr>
        <p:spPr/>
        <p:txBody>
          <a:bodyPr/>
          <a:lstStyle/>
          <a:p>
            <a:r>
              <a:rPr lang="en-GB" dirty="0"/>
              <a:t>Participation target -  477</a:t>
            </a:r>
          </a:p>
          <a:p>
            <a:r>
              <a:rPr lang="en-GB" dirty="0"/>
              <a:t>4,454 participations in 2015 </a:t>
            </a:r>
          </a:p>
          <a:p>
            <a:r>
              <a:rPr lang="en-GB" dirty="0"/>
              <a:t>4,373 in 2016 </a:t>
            </a:r>
          </a:p>
          <a:p>
            <a:r>
              <a:rPr lang="en-GB" dirty="0"/>
              <a:t>8,923 in 2017 when the Big Imaginations Festival took place</a:t>
            </a:r>
          </a:p>
        </p:txBody>
      </p:sp>
    </p:spTree>
    <p:extLst>
      <p:ext uri="{BB962C8B-B14F-4D97-AF65-F5344CB8AC3E}">
        <p14:creationId xmlns:p14="http://schemas.microsoft.com/office/powerpoint/2010/main" val="286832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Legacy of Big Imaginations for audiences</a:t>
            </a:r>
            <a:br>
              <a:rPr lang="en-GB" b="1" dirty="0"/>
            </a:br>
            <a:endParaRPr lang="en-GB" dirty="0"/>
          </a:p>
        </p:txBody>
      </p:sp>
      <p:sp>
        <p:nvSpPr>
          <p:cNvPr id="4" name="Rectangle 3"/>
          <p:cNvSpPr/>
          <p:nvPr/>
        </p:nvSpPr>
        <p:spPr>
          <a:xfrm>
            <a:off x="395536" y="1772816"/>
            <a:ext cx="8568952" cy="3785652"/>
          </a:xfrm>
          <a:prstGeom prst="rect">
            <a:avLst/>
          </a:prstGeom>
        </p:spPr>
        <p:txBody>
          <a:bodyPr wrap="square">
            <a:spAutoFit/>
          </a:bodyPr>
          <a:lstStyle/>
          <a:p>
            <a:pPr marL="285750" lvl="0" indent="-285750">
              <a:buFont typeface="Arial" pitchFamily="34" charset="0"/>
              <a:buChar char="•"/>
            </a:pPr>
            <a:r>
              <a:rPr lang="en-GB" sz="2400" dirty="0"/>
              <a:t>A wider choice of shows brought to the region, including more 'risky' work </a:t>
            </a:r>
          </a:p>
          <a:p>
            <a:pPr marL="285750" lvl="0" indent="-285750">
              <a:buFont typeface="Arial" pitchFamily="34" charset="0"/>
              <a:buChar char="•"/>
            </a:pPr>
            <a:endParaRPr lang="en-GB" sz="2400" dirty="0"/>
          </a:p>
          <a:p>
            <a:pPr marL="285750" lvl="0" indent="-285750">
              <a:buFont typeface="Arial" pitchFamily="34" charset="0"/>
              <a:buChar char="•"/>
            </a:pPr>
            <a:r>
              <a:rPr lang="en-GB" sz="2400" dirty="0"/>
              <a:t>A wider choice of where to see children's theatre</a:t>
            </a:r>
          </a:p>
          <a:p>
            <a:pPr lvl="0"/>
            <a:endParaRPr lang="en-GB" sz="2400" dirty="0"/>
          </a:p>
          <a:p>
            <a:pPr marL="285750" lvl="0" indent="-285750">
              <a:buFont typeface="Arial" pitchFamily="34" charset="0"/>
              <a:buChar char="•"/>
            </a:pPr>
            <a:r>
              <a:rPr lang="en-GB" sz="2400" dirty="0"/>
              <a:t>A wider offer for age ranges that were previously limited i.e. early years and 7+</a:t>
            </a:r>
          </a:p>
          <a:p>
            <a:pPr marL="285750" lvl="0" indent="-285750">
              <a:buFont typeface="Arial" pitchFamily="34" charset="0"/>
              <a:buChar char="•"/>
            </a:pPr>
            <a:endParaRPr lang="en-GB" sz="2400" dirty="0"/>
          </a:p>
          <a:p>
            <a:pPr marL="285750" lvl="0" indent="-285750">
              <a:buFont typeface="Arial" pitchFamily="34" charset="0"/>
              <a:buChar char="•"/>
            </a:pPr>
            <a:r>
              <a:rPr lang="en-GB" sz="2400" dirty="0"/>
              <a:t>Programming dates for children's theatre bring extended from the typical Saturday/ Sunday programme</a:t>
            </a:r>
          </a:p>
        </p:txBody>
      </p:sp>
    </p:spTree>
    <p:extLst>
      <p:ext uri="{BB962C8B-B14F-4D97-AF65-F5344CB8AC3E}">
        <p14:creationId xmlns:p14="http://schemas.microsoft.com/office/powerpoint/2010/main" val="243074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0"/>
            <a:ext cx="9073008" cy="6804756"/>
          </a:xfrm>
        </p:spPr>
      </p:pic>
    </p:spTree>
    <p:extLst>
      <p:ext uri="{BB962C8B-B14F-4D97-AF65-F5344CB8AC3E}">
        <p14:creationId xmlns:p14="http://schemas.microsoft.com/office/powerpoint/2010/main" val="114994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Challenges in running Big Imaginations </a:t>
            </a:r>
          </a:p>
        </p:txBody>
      </p:sp>
      <p:sp>
        <p:nvSpPr>
          <p:cNvPr id="3" name="Content Placeholder 2"/>
          <p:cNvSpPr>
            <a:spLocks noGrp="1"/>
          </p:cNvSpPr>
          <p:nvPr>
            <p:ph idx="1"/>
          </p:nvPr>
        </p:nvSpPr>
        <p:spPr/>
        <p:txBody>
          <a:bodyPr>
            <a:noAutofit/>
          </a:bodyPr>
          <a:lstStyle/>
          <a:p>
            <a:r>
              <a:rPr lang="en-GB" sz="3000" dirty="0"/>
              <a:t>Capacity required to run the Network – both by the lead organisation and members</a:t>
            </a:r>
          </a:p>
          <a:p>
            <a:r>
              <a:rPr lang="en-GB" sz="3000" dirty="0"/>
              <a:t>Commissions taking more time than expected generally and trying to balance this against on-going programming</a:t>
            </a:r>
          </a:p>
          <a:p>
            <a:r>
              <a:rPr lang="en-GB" sz="3000" dirty="0"/>
              <a:t>Capacity of partners to achieve their audience development plans with overly ambitious SMART targets</a:t>
            </a:r>
          </a:p>
          <a:p>
            <a:endParaRPr lang="en-GB" sz="2800" b="1" dirty="0"/>
          </a:p>
          <a:p>
            <a:endParaRPr lang="en-GB" sz="2800" dirty="0"/>
          </a:p>
          <a:p>
            <a:endParaRPr lang="en-GB" sz="2800" dirty="0"/>
          </a:p>
        </p:txBody>
      </p:sp>
    </p:spTree>
    <p:extLst>
      <p:ext uri="{BB962C8B-B14F-4D97-AF65-F5344CB8AC3E}">
        <p14:creationId xmlns:p14="http://schemas.microsoft.com/office/powerpoint/2010/main" val="225143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0"/>
            <a:ext cx="1728192" cy="2325858"/>
          </a:xfrm>
          <a:prstGeom prst="rect">
            <a:avLst/>
          </a:prstGeom>
        </p:spPr>
      </p:pic>
      <p:sp>
        <p:nvSpPr>
          <p:cNvPr id="2" name="Rectangle 1"/>
          <p:cNvSpPr/>
          <p:nvPr/>
        </p:nvSpPr>
        <p:spPr>
          <a:xfrm>
            <a:off x="245240" y="1565147"/>
            <a:ext cx="8085667" cy="5324535"/>
          </a:xfrm>
          <a:prstGeom prst="rect">
            <a:avLst/>
          </a:prstGeom>
        </p:spPr>
        <p:txBody>
          <a:bodyPr wrap="square">
            <a:spAutoFit/>
          </a:bodyPr>
          <a:lstStyle/>
          <a:p>
            <a:r>
              <a:rPr lang="en-GB" sz="2000" dirty="0"/>
              <a:t>1</a:t>
            </a:r>
            <a:r>
              <a:rPr lang="en-GB" sz="2000" b="1" dirty="0"/>
              <a:t>)   Audiences:</a:t>
            </a:r>
            <a:r>
              <a:rPr lang="en-GB" sz="2000" dirty="0"/>
              <a:t> To develop and nurture longer-term </a:t>
            </a:r>
          </a:p>
          <a:p>
            <a:r>
              <a:rPr lang="en-GB" sz="2000" dirty="0"/>
              <a:t>relationships with audiences and market a programme </a:t>
            </a:r>
          </a:p>
          <a:p>
            <a:r>
              <a:rPr lang="en-GB" sz="2000" dirty="0"/>
              <a:t>of touring work for children and families in order to ensure </a:t>
            </a:r>
          </a:p>
          <a:p>
            <a:r>
              <a:rPr lang="en-GB" sz="2000" dirty="0"/>
              <a:t>as many people as possible experience and are inspired by great art.</a:t>
            </a:r>
          </a:p>
          <a:p>
            <a:endParaRPr lang="en-GB" sz="2000" dirty="0"/>
          </a:p>
          <a:p>
            <a:r>
              <a:rPr lang="en-GB" sz="2000" dirty="0"/>
              <a:t>2)   </a:t>
            </a:r>
            <a:r>
              <a:rPr lang="en-GB" sz="2000" b="1" dirty="0"/>
              <a:t>Promoters: </a:t>
            </a:r>
            <a:r>
              <a:rPr lang="en-GB" sz="2000" dirty="0"/>
              <a:t>To drive and strengthen a consortium and touring circuit in the North West enabling quality children’s shows to come to the region more readily, making it more cost-effective and sustainable.</a:t>
            </a:r>
          </a:p>
          <a:p>
            <a:endParaRPr lang="en-GB" sz="2000" dirty="0"/>
          </a:p>
          <a:p>
            <a:r>
              <a:rPr lang="en-GB" sz="2000" dirty="0"/>
              <a:t>3)   </a:t>
            </a:r>
            <a:r>
              <a:rPr lang="en-GB" sz="2000" b="1" dirty="0"/>
              <a:t>Artists: </a:t>
            </a:r>
            <a:r>
              <a:rPr lang="en-GB" sz="2000" dirty="0"/>
              <a:t>To develop and nurture longer-term relationships with artists making excellent work for children, specifically work of a diverse nature to reflect the communities we serve.</a:t>
            </a:r>
          </a:p>
          <a:p>
            <a:endParaRPr lang="en-GB" sz="2000" dirty="0"/>
          </a:p>
          <a:p>
            <a:r>
              <a:rPr lang="en-GB" sz="2000" dirty="0"/>
              <a:t>4)   To support and encourage </a:t>
            </a:r>
            <a:r>
              <a:rPr lang="en-GB" sz="2000" b="1" dirty="0"/>
              <a:t>cross-venue partnership</a:t>
            </a:r>
            <a:r>
              <a:rPr lang="en-GB" sz="2000" dirty="0"/>
              <a:t> working to support and share resources and skills, developing CPD for children’s theatre especially in the areas of programming, marketing and audience development, by visiting festivals and showcases and sharing best practice.</a:t>
            </a:r>
          </a:p>
        </p:txBody>
      </p:sp>
      <p:sp>
        <p:nvSpPr>
          <p:cNvPr id="3" name="TextBox 2"/>
          <p:cNvSpPr txBox="1"/>
          <p:nvPr/>
        </p:nvSpPr>
        <p:spPr>
          <a:xfrm>
            <a:off x="311118" y="231258"/>
            <a:ext cx="4035471" cy="1354217"/>
          </a:xfrm>
          <a:prstGeom prst="rect">
            <a:avLst/>
          </a:prstGeom>
          <a:noFill/>
        </p:spPr>
        <p:txBody>
          <a:bodyPr wrap="square" rtlCol="0">
            <a:spAutoFit/>
          </a:bodyPr>
          <a:lstStyle/>
          <a:p>
            <a:r>
              <a:rPr lang="en-GB" sz="3200" b="1" dirty="0"/>
              <a:t>The core objectives of the Consortium are:</a:t>
            </a:r>
          </a:p>
          <a:p>
            <a:endParaRPr lang="en-GB" b="1" dirty="0"/>
          </a:p>
        </p:txBody>
      </p:sp>
    </p:spTree>
    <p:extLst>
      <p:ext uri="{BB962C8B-B14F-4D97-AF65-F5344CB8AC3E}">
        <p14:creationId xmlns:p14="http://schemas.microsoft.com/office/powerpoint/2010/main" val="133202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learnt</a:t>
            </a:r>
          </a:p>
        </p:txBody>
      </p:sp>
      <p:sp>
        <p:nvSpPr>
          <p:cNvPr id="3" name="Content Placeholder 2"/>
          <p:cNvSpPr>
            <a:spLocks noGrp="1"/>
          </p:cNvSpPr>
          <p:nvPr>
            <p:ph idx="1"/>
          </p:nvPr>
        </p:nvSpPr>
        <p:spPr/>
        <p:txBody>
          <a:bodyPr>
            <a:normAutofit fontScale="92500" lnSpcReduction="20000"/>
          </a:bodyPr>
          <a:lstStyle/>
          <a:p>
            <a:r>
              <a:rPr lang="en-GB" dirty="0"/>
              <a:t>Benchmark in advance of starting</a:t>
            </a:r>
          </a:p>
          <a:p>
            <a:r>
              <a:rPr lang="en-GB" dirty="0"/>
              <a:t>Be clear with members about how much time needs to be allocated to get benefits out of it</a:t>
            </a:r>
          </a:p>
          <a:p>
            <a:r>
              <a:rPr lang="en-GB" dirty="0"/>
              <a:t>Partner relationship management takes time – have a clear plan for how to co-ordinate your Consortium and drive activity</a:t>
            </a:r>
          </a:p>
          <a:p>
            <a:r>
              <a:rPr lang="en-GB" dirty="0"/>
              <a:t>Maximise the skills partners bring to the Consortium</a:t>
            </a:r>
          </a:p>
          <a:p>
            <a:r>
              <a:rPr lang="en-GB" dirty="0"/>
              <a:t>Consider the ‘fit’ of programming choices as widely as possible – physically  and demographically</a:t>
            </a:r>
          </a:p>
          <a:p>
            <a:endParaRPr lang="en-GB" dirty="0"/>
          </a:p>
        </p:txBody>
      </p:sp>
    </p:spTree>
    <p:extLst>
      <p:ext uri="{BB962C8B-B14F-4D97-AF65-F5344CB8AC3E}">
        <p14:creationId xmlns:p14="http://schemas.microsoft.com/office/powerpoint/2010/main" val="248792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you can succeed too…</a:t>
            </a:r>
          </a:p>
        </p:txBody>
      </p:sp>
      <p:sp>
        <p:nvSpPr>
          <p:cNvPr id="3" name="TextBox 2"/>
          <p:cNvSpPr txBox="1"/>
          <p:nvPr/>
        </p:nvSpPr>
        <p:spPr>
          <a:xfrm>
            <a:off x="539552" y="1412776"/>
            <a:ext cx="3600400" cy="5324535"/>
          </a:xfrm>
          <a:prstGeom prst="rect">
            <a:avLst/>
          </a:prstGeom>
          <a:noFill/>
        </p:spPr>
        <p:txBody>
          <a:bodyPr wrap="square" rtlCol="0">
            <a:spAutoFit/>
          </a:bodyPr>
          <a:lstStyle/>
          <a:p>
            <a:r>
              <a:rPr lang="en-GB" sz="2000" b="1" dirty="0"/>
              <a:t>Consider alternative funding options:</a:t>
            </a:r>
          </a:p>
          <a:p>
            <a:endParaRPr lang="en-GB" sz="2000" b="1" dirty="0"/>
          </a:p>
          <a:p>
            <a:r>
              <a:rPr lang="en-GB" sz="2000" dirty="0"/>
              <a:t>Approach trusts as  a group or smaller clusters</a:t>
            </a:r>
          </a:p>
          <a:p>
            <a:endParaRPr lang="en-GB" sz="2000" dirty="0"/>
          </a:p>
          <a:p>
            <a:r>
              <a:rPr lang="en-GB" sz="2000" dirty="0"/>
              <a:t>Non-NPOs could lead on Grants for Arts bids but work in partnership with NPOs that can’t apply</a:t>
            </a:r>
          </a:p>
          <a:p>
            <a:endParaRPr lang="en-GB" sz="2000" dirty="0"/>
          </a:p>
          <a:p>
            <a:r>
              <a:rPr lang="en-GB" sz="2000" dirty="0"/>
              <a:t>Venues directly contributing cash to realise some of the desired objectives </a:t>
            </a:r>
          </a:p>
          <a:p>
            <a:endParaRPr lang="en-GB" sz="2000" dirty="0"/>
          </a:p>
          <a:p>
            <a:r>
              <a:rPr lang="en-GB" sz="2000" dirty="0"/>
              <a:t>Sponsorship of discreet areas such as accessibility</a:t>
            </a:r>
          </a:p>
        </p:txBody>
      </p:sp>
      <p:sp>
        <p:nvSpPr>
          <p:cNvPr id="7" name="TextBox 6"/>
          <p:cNvSpPr txBox="1"/>
          <p:nvPr/>
        </p:nvSpPr>
        <p:spPr>
          <a:xfrm>
            <a:off x="4860032" y="1439706"/>
            <a:ext cx="3888432" cy="5016758"/>
          </a:xfrm>
          <a:prstGeom prst="rect">
            <a:avLst/>
          </a:prstGeom>
          <a:noFill/>
        </p:spPr>
        <p:txBody>
          <a:bodyPr wrap="square" rtlCol="0">
            <a:spAutoFit/>
          </a:bodyPr>
          <a:lstStyle/>
          <a:p>
            <a:r>
              <a:rPr lang="en-GB" sz="2000" b="1" dirty="0"/>
              <a:t>Focus on activity that doesn’t require significant funding</a:t>
            </a:r>
          </a:p>
          <a:p>
            <a:endParaRPr lang="en-GB" sz="2000" dirty="0"/>
          </a:p>
          <a:p>
            <a:r>
              <a:rPr lang="en-GB" sz="2000" dirty="0"/>
              <a:t>Sharing knowledge/ CPD between venues </a:t>
            </a:r>
          </a:p>
          <a:p>
            <a:endParaRPr lang="en-GB" sz="2000" dirty="0"/>
          </a:p>
          <a:p>
            <a:r>
              <a:rPr lang="en-GB" sz="2000" dirty="0"/>
              <a:t>Joint data analysis or evaluation</a:t>
            </a:r>
          </a:p>
          <a:p>
            <a:endParaRPr lang="en-GB" sz="2000" dirty="0"/>
          </a:p>
          <a:p>
            <a:r>
              <a:rPr lang="en-GB" sz="2000" dirty="0"/>
              <a:t>Consider how to use other assets such as your space to support artists in R7D stage</a:t>
            </a:r>
          </a:p>
          <a:p>
            <a:endParaRPr lang="en-GB" sz="2000" dirty="0"/>
          </a:p>
          <a:p>
            <a:r>
              <a:rPr lang="en-GB" sz="2000" dirty="0"/>
              <a:t>Work together to develop a showcase</a:t>
            </a:r>
          </a:p>
          <a:p>
            <a:endParaRPr lang="en-GB" sz="2000" dirty="0"/>
          </a:p>
          <a:p>
            <a:r>
              <a:rPr lang="en-GB" sz="2000" dirty="0"/>
              <a:t>Cross promote each others work</a:t>
            </a:r>
          </a:p>
        </p:txBody>
      </p:sp>
      <p:cxnSp>
        <p:nvCxnSpPr>
          <p:cNvPr id="12" name="Straight Connector 11"/>
          <p:cNvCxnSpPr/>
          <p:nvPr/>
        </p:nvCxnSpPr>
        <p:spPr>
          <a:xfrm>
            <a:off x="4283968" y="1556792"/>
            <a:ext cx="72008" cy="48996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7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58" y="548680"/>
            <a:ext cx="88261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74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46"/>
            <a:ext cx="9396535" cy="6848654"/>
          </a:xfrm>
          <a:prstGeom prst="rect">
            <a:avLst/>
          </a:prstGeom>
        </p:spPr>
      </p:pic>
      <p:sp>
        <p:nvSpPr>
          <p:cNvPr id="7" name="Rectangle 6"/>
          <p:cNvSpPr/>
          <p:nvPr/>
        </p:nvSpPr>
        <p:spPr>
          <a:xfrm>
            <a:off x="0" y="0"/>
            <a:ext cx="4932040" cy="6986528"/>
          </a:xfrm>
          <a:prstGeom prst="rect">
            <a:avLst/>
          </a:prstGeom>
        </p:spPr>
        <p:txBody>
          <a:bodyPr wrap="square">
            <a:spAutoFit/>
          </a:bodyPr>
          <a:lstStyle/>
          <a:p>
            <a:r>
              <a:rPr lang="en-GB" sz="2800" i="1" dirty="0"/>
              <a:t>“The value of the Big Imaginations Consortium cannot be underestimated.  </a:t>
            </a:r>
          </a:p>
          <a:p>
            <a:r>
              <a:rPr lang="en-GB" sz="2800" i="1" dirty="0"/>
              <a:t>It has bewitched and beguiled the youngest of children.  </a:t>
            </a:r>
          </a:p>
          <a:p>
            <a:endParaRPr lang="en-GB" sz="2800" i="1" dirty="0"/>
          </a:p>
          <a:p>
            <a:r>
              <a:rPr lang="en-GB" sz="2800" i="1" dirty="0"/>
              <a:t>It has entertained and surprised parents and grandparents.  </a:t>
            </a:r>
          </a:p>
          <a:p>
            <a:endParaRPr lang="en-GB" sz="2800" i="1" dirty="0"/>
          </a:p>
          <a:p>
            <a:r>
              <a:rPr lang="en-GB" sz="2800" i="1" dirty="0"/>
              <a:t>It has impressed and inspired teachers.  </a:t>
            </a:r>
          </a:p>
          <a:p>
            <a:endParaRPr lang="en-GB" sz="2800" i="1" dirty="0"/>
          </a:p>
          <a:p>
            <a:r>
              <a:rPr lang="en-GB" sz="2800" i="1" dirty="0"/>
              <a:t>It has instilled pride in our staff and delivered something truly special and unique into a town with no theatre.  </a:t>
            </a:r>
          </a:p>
        </p:txBody>
      </p:sp>
      <p:sp>
        <p:nvSpPr>
          <p:cNvPr id="8" name="TextBox 7"/>
          <p:cNvSpPr txBox="1"/>
          <p:nvPr/>
        </p:nvSpPr>
        <p:spPr>
          <a:xfrm>
            <a:off x="5724127" y="37275"/>
            <a:ext cx="3672408" cy="3816429"/>
          </a:xfrm>
          <a:prstGeom prst="rect">
            <a:avLst/>
          </a:prstGeom>
          <a:noFill/>
        </p:spPr>
        <p:txBody>
          <a:bodyPr wrap="square" rtlCol="0">
            <a:spAutoFit/>
          </a:bodyPr>
          <a:lstStyle/>
          <a:p>
            <a:r>
              <a:rPr lang="en-GB" sz="2800" i="1" dirty="0"/>
              <a:t>Big Imaginations?  It's certainly taught us to imagine a different way of delivering touring theatre and has almost certainly fed the imaginations of hundreds of children.”</a:t>
            </a:r>
          </a:p>
          <a:p>
            <a:endParaRPr lang="en-GB" dirty="0"/>
          </a:p>
        </p:txBody>
      </p:sp>
    </p:spTree>
    <p:extLst>
      <p:ext uri="{BB962C8B-B14F-4D97-AF65-F5344CB8AC3E}">
        <p14:creationId xmlns:p14="http://schemas.microsoft.com/office/powerpoint/2010/main" val="407715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32040" y="1268760"/>
            <a:ext cx="3754760" cy="4857403"/>
          </a:xfrm>
        </p:spPr>
        <p:txBody>
          <a:bodyPr>
            <a:normAutofit/>
          </a:bodyPr>
          <a:lstStyle/>
          <a:p>
            <a:pPr lvl="0"/>
            <a:r>
              <a:rPr lang="en-GB" dirty="0"/>
              <a:t>Running a Successful Consortium</a:t>
            </a:r>
          </a:p>
          <a:p>
            <a:pPr lvl="0"/>
            <a:r>
              <a:rPr lang="en-GB" dirty="0"/>
              <a:t>Investment in Programming and Quality</a:t>
            </a:r>
          </a:p>
          <a:p>
            <a:pPr lvl="0"/>
            <a:r>
              <a:rPr lang="en-GB" dirty="0"/>
              <a:t>Audience Impact </a:t>
            </a:r>
          </a:p>
          <a:p>
            <a:pPr lvl="0"/>
            <a:r>
              <a:rPr lang="en-GB" dirty="0"/>
              <a:t>Challenges and lessons learnt</a:t>
            </a: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0" y="0"/>
            <a:ext cx="4572000" cy="6858000"/>
          </a:xfrm>
          <a:prstGeom prst="rect">
            <a:avLst/>
          </a:prstGeom>
        </p:spPr>
      </p:pic>
      <p:sp>
        <p:nvSpPr>
          <p:cNvPr id="5" name="TextBox 4"/>
          <p:cNvSpPr txBox="1"/>
          <p:nvPr/>
        </p:nvSpPr>
        <p:spPr>
          <a:xfrm>
            <a:off x="5076056" y="553035"/>
            <a:ext cx="3600400" cy="584775"/>
          </a:xfrm>
          <a:prstGeom prst="rect">
            <a:avLst/>
          </a:prstGeom>
          <a:noFill/>
        </p:spPr>
        <p:txBody>
          <a:bodyPr wrap="square" rtlCol="0">
            <a:spAutoFit/>
          </a:bodyPr>
          <a:lstStyle/>
          <a:p>
            <a:r>
              <a:rPr lang="en-GB" sz="3200" b="1" dirty="0"/>
              <a:t>Evaluation strands</a:t>
            </a:r>
          </a:p>
        </p:txBody>
      </p:sp>
    </p:spTree>
    <p:extLst>
      <p:ext uri="{BB962C8B-B14F-4D97-AF65-F5344CB8AC3E}">
        <p14:creationId xmlns:p14="http://schemas.microsoft.com/office/powerpoint/2010/main" val="339211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Framework</a:t>
            </a:r>
          </a:p>
        </p:txBody>
      </p:sp>
      <p:sp>
        <p:nvSpPr>
          <p:cNvPr id="3" name="Content Placeholder 2"/>
          <p:cNvSpPr>
            <a:spLocks noGrp="1"/>
          </p:cNvSpPr>
          <p:nvPr>
            <p:ph idx="1"/>
          </p:nvPr>
        </p:nvSpPr>
        <p:spPr/>
        <p:txBody>
          <a:bodyPr/>
          <a:lstStyle/>
          <a:p>
            <a:pPr marL="0" indent="0">
              <a:buNone/>
            </a:pPr>
            <a:br>
              <a:rPr lang="en-GB" dirty="0"/>
            </a:br>
            <a:endParaRPr lang="en-GB" dirty="0"/>
          </a:p>
        </p:txBody>
      </p:sp>
      <p:graphicFrame>
        <p:nvGraphicFramePr>
          <p:cNvPr id="4" name="Diagram 3"/>
          <p:cNvGraphicFramePr/>
          <p:nvPr>
            <p:extLst>
              <p:ext uri="{D42A27DB-BD31-4B8C-83A1-F6EECF244321}">
                <p14:modId xmlns:p14="http://schemas.microsoft.com/office/powerpoint/2010/main" val="1646665311"/>
              </p:ext>
            </p:extLst>
          </p:nvPr>
        </p:nvGraphicFramePr>
        <p:xfrm>
          <a:off x="179512" y="1556792"/>
          <a:ext cx="8784976" cy="5110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01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3610744" cy="936104"/>
          </a:xfrm>
        </p:spPr>
        <p:txBody>
          <a:bodyPr>
            <a:normAutofit/>
          </a:bodyPr>
          <a:lstStyle/>
          <a:p>
            <a:r>
              <a:rPr lang="en-GB" dirty="0"/>
              <a:t>In a nutshell…</a:t>
            </a:r>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9" y="0"/>
            <a:ext cx="4853314" cy="68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331" y="1628800"/>
            <a:ext cx="3744416" cy="4431983"/>
          </a:xfrm>
          <a:prstGeom prst="rect">
            <a:avLst/>
          </a:prstGeom>
          <a:noFill/>
        </p:spPr>
        <p:txBody>
          <a:bodyPr wrap="square" rtlCol="0">
            <a:spAutoFit/>
          </a:bodyPr>
          <a:lstStyle/>
          <a:p>
            <a:r>
              <a:rPr lang="en-GB" sz="2400" b="1" i="1" dirty="0"/>
              <a:t>“Big Imaginations has brought our venue alive with the sound of children’s laughter on theatre events - it has allowed us to programme high quality theatre and fill our space with small children again, without the consortium's support this would not have been possible.”</a:t>
            </a:r>
          </a:p>
          <a:p>
            <a:endParaRPr lang="en-GB" dirty="0"/>
          </a:p>
        </p:txBody>
      </p:sp>
    </p:spTree>
    <p:extLst>
      <p:ext uri="{BB962C8B-B14F-4D97-AF65-F5344CB8AC3E}">
        <p14:creationId xmlns:p14="http://schemas.microsoft.com/office/powerpoint/2010/main" val="395598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7"/>
            <a:ext cx="7992888" cy="2160240"/>
          </a:xfrm>
        </p:spPr>
        <p:txBody>
          <a:bodyPr>
            <a:normAutofit/>
          </a:bodyPr>
          <a:lstStyle/>
          <a:p>
            <a:pPr marL="0" indent="0">
              <a:buNone/>
            </a:pPr>
            <a:r>
              <a:rPr lang="en-GB" sz="6600" dirty="0"/>
              <a:t>Running a Successful Consortium</a:t>
            </a:r>
          </a:p>
        </p:txBody>
      </p:sp>
      <p:sp>
        <p:nvSpPr>
          <p:cNvPr id="5" name="Rectangle 4"/>
          <p:cNvSpPr/>
          <p:nvPr/>
        </p:nvSpPr>
        <p:spPr>
          <a:xfrm>
            <a:off x="467544" y="2564904"/>
            <a:ext cx="7704856" cy="3777701"/>
          </a:xfrm>
          <a:prstGeom prst="rect">
            <a:avLst/>
          </a:prstGeom>
        </p:spPr>
        <p:txBody>
          <a:bodyPr wrap="square">
            <a:spAutoFit/>
          </a:bodyPr>
          <a:lstStyle/>
          <a:p>
            <a:pPr algn="ctr">
              <a:lnSpc>
                <a:spcPct val="150000"/>
              </a:lnSpc>
            </a:pPr>
            <a:r>
              <a:rPr lang="en-GB" b="1" i="1" dirty="0">
                <a:solidFill>
                  <a:srgbClr val="00CC00"/>
                </a:solidFill>
                <a:latin typeface="Century Gothic" pitchFamily="34" charset="0"/>
              </a:rPr>
              <a:t>“Big Imaginations was our first foray into working collaboratively as part of a network and we couldn't have anticipated how rewarding we would find this. We have loved building relationships with other members of the consortium and have reaped the benefits of being part of a bigger conversation about quality children's programming and audience development. The generosity with which colleagues in the network have shared their knowledge and experience has helped us focus on issues like quality and accessibility and fed into our wider ethos and ambitions as an organisation.”</a:t>
            </a:r>
          </a:p>
        </p:txBody>
      </p:sp>
    </p:spTree>
    <p:extLst>
      <p:ext uri="{BB962C8B-B14F-4D97-AF65-F5344CB8AC3E}">
        <p14:creationId xmlns:p14="http://schemas.microsoft.com/office/powerpoint/2010/main" val="423437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endParaRPr lang="en-GB" dirty="0"/>
          </a:p>
        </p:txBody>
      </p:sp>
      <p:sp>
        <p:nvSpPr>
          <p:cNvPr id="3" name="Content Placeholder 2"/>
          <p:cNvSpPr>
            <a:spLocks noGrp="1"/>
          </p:cNvSpPr>
          <p:nvPr>
            <p:ph idx="1"/>
          </p:nvPr>
        </p:nvSpPr>
        <p:spPr>
          <a:xfrm>
            <a:off x="390698" y="260648"/>
            <a:ext cx="8429774" cy="5472608"/>
          </a:xfrm>
        </p:spPr>
        <p:txBody>
          <a:bodyPr>
            <a:normAutofit/>
          </a:bodyPr>
          <a:lstStyle/>
          <a:p>
            <a:r>
              <a:rPr lang="en-GB" dirty="0"/>
              <a:t>Creating value in the Network</a:t>
            </a:r>
          </a:p>
          <a:p>
            <a:r>
              <a:rPr lang="en-GB" dirty="0"/>
              <a:t>Importance of a co-ordinating organisation</a:t>
            </a:r>
          </a:p>
          <a:p>
            <a:r>
              <a:rPr lang="en-GB" dirty="0"/>
              <a:t>Being aware of time commitment needed to contribute to the Consortium</a:t>
            </a:r>
          </a:p>
          <a:p>
            <a:r>
              <a:rPr lang="en-GB" dirty="0"/>
              <a:t>Recognising its about collaboration not competition</a:t>
            </a:r>
          </a:p>
          <a:p>
            <a:r>
              <a:rPr lang="en-GB" dirty="0"/>
              <a:t>Value in Economies of Scale</a:t>
            </a:r>
          </a:p>
          <a:p>
            <a:r>
              <a:rPr lang="en-GB" dirty="0"/>
              <a:t>Extending the reach and learning</a:t>
            </a:r>
          </a:p>
          <a:p>
            <a:pPr marL="0" indent="0">
              <a:buNone/>
            </a:pPr>
            <a:r>
              <a:rPr lang="en-GB" dirty="0"/>
              <a:t>    beyond members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434933"/>
            <a:ext cx="2305372" cy="3048425"/>
          </a:xfrm>
          <a:prstGeom prst="rect">
            <a:avLst/>
          </a:prstGeom>
        </p:spPr>
      </p:pic>
    </p:spTree>
    <p:extLst>
      <p:ext uri="{BB962C8B-B14F-4D97-AF65-F5344CB8AC3E}">
        <p14:creationId xmlns:p14="http://schemas.microsoft.com/office/powerpoint/2010/main" val="323365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Take-away points for running a successful Consortium </a:t>
            </a:r>
          </a:p>
        </p:txBody>
      </p:sp>
      <p:sp>
        <p:nvSpPr>
          <p:cNvPr id="3" name="Content Placeholder 2"/>
          <p:cNvSpPr>
            <a:spLocks noGrp="1"/>
          </p:cNvSpPr>
          <p:nvPr>
            <p:ph idx="1"/>
          </p:nvPr>
        </p:nvSpPr>
        <p:spPr>
          <a:xfrm>
            <a:off x="457200" y="1600201"/>
            <a:ext cx="8229600" cy="4421088"/>
          </a:xfrm>
        </p:spPr>
        <p:txBody>
          <a:bodyPr>
            <a:noAutofit/>
          </a:bodyPr>
          <a:lstStyle/>
          <a:p>
            <a:pPr lvl="0"/>
            <a:r>
              <a:rPr lang="en-GB" sz="3000" dirty="0"/>
              <a:t>Time</a:t>
            </a:r>
          </a:p>
          <a:p>
            <a:pPr lvl="0"/>
            <a:r>
              <a:rPr lang="en-GB" sz="3000" dirty="0"/>
              <a:t>Learn from others</a:t>
            </a:r>
          </a:p>
          <a:p>
            <a:pPr lvl="0"/>
            <a:r>
              <a:rPr lang="en-GB" sz="3000" dirty="0"/>
              <a:t>Know what you want to achieve in the first place </a:t>
            </a:r>
          </a:p>
          <a:p>
            <a:pPr lvl="0"/>
            <a:r>
              <a:rPr lang="en-GB" sz="3000" dirty="0"/>
              <a:t>Manage your network with transparency and fairness </a:t>
            </a:r>
          </a:p>
          <a:p>
            <a:pPr lvl="0"/>
            <a:r>
              <a:rPr lang="en-GB" sz="3000" dirty="0"/>
              <a:t>Be clear about agreed expectations from members </a:t>
            </a:r>
          </a:p>
          <a:p>
            <a:pPr lvl="0"/>
            <a:r>
              <a:rPr lang="en-GB" sz="3000" dirty="0"/>
              <a:t>Plan in regular points for reflection and evaluation</a:t>
            </a:r>
          </a:p>
        </p:txBody>
      </p:sp>
    </p:spTree>
    <p:extLst>
      <p:ext uri="{BB962C8B-B14F-4D97-AF65-F5344CB8AC3E}">
        <p14:creationId xmlns:p14="http://schemas.microsoft.com/office/powerpoint/2010/main" val="361287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59"/>
            <a:ext cx="10256404" cy="6840941"/>
          </a:xfrm>
          <a:prstGeom prst="rect">
            <a:avLst/>
          </a:prstGeom>
        </p:spPr>
      </p:pic>
      <p:sp>
        <p:nvSpPr>
          <p:cNvPr id="3" name="Content Placeholder 2"/>
          <p:cNvSpPr>
            <a:spLocks noGrp="1"/>
          </p:cNvSpPr>
          <p:nvPr>
            <p:ph idx="1"/>
          </p:nvPr>
        </p:nvSpPr>
        <p:spPr/>
        <p:txBody>
          <a:bodyPr>
            <a:normAutofit/>
          </a:bodyPr>
          <a:lstStyle/>
          <a:p>
            <a:pPr marL="0" indent="0">
              <a:buNone/>
            </a:pPr>
            <a:r>
              <a:rPr lang="en-GB" sz="6000" dirty="0">
                <a:solidFill>
                  <a:schemeClr val="bg1"/>
                </a:solidFill>
              </a:rPr>
              <a:t>Investment in programming </a:t>
            </a:r>
          </a:p>
          <a:p>
            <a:pPr marL="0" indent="0">
              <a:buNone/>
            </a:pPr>
            <a:r>
              <a:rPr lang="en-GB" sz="6000" dirty="0">
                <a:solidFill>
                  <a:schemeClr val="bg1"/>
                </a:solidFill>
              </a:rPr>
              <a:t>and quality</a:t>
            </a:r>
          </a:p>
        </p:txBody>
      </p:sp>
    </p:spTree>
    <p:extLst>
      <p:ext uri="{BB962C8B-B14F-4D97-AF65-F5344CB8AC3E}">
        <p14:creationId xmlns:p14="http://schemas.microsoft.com/office/powerpoint/2010/main" val="415203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1172</Words>
  <Application>Microsoft Office PowerPoint</Application>
  <PresentationFormat>On-screen Show (4:3)</PresentationFormat>
  <Paragraphs>195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vt:lpstr>
      <vt:lpstr>Office Theme</vt:lpstr>
      <vt:lpstr>PowerPoint Presentation</vt:lpstr>
      <vt:lpstr>PowerPoint Presentation</vt:lpstr>
      <vt:lpstr>PowerPoint Presentation</vt:lpstr>
      <vt:lpstr>Evaluation Framework</vt:lpstr>
      <vt:lpstr>In a nutshell…</vt:lpstr>
      <vt:lpstr>PowerPoint Presentation</vt:lpstr>
      <vt:lpstr> </vt:lpstr>
      <vt:lpstr>Take-away points for running a successful Consortium </vt:lpstr>
      <vt:lpstr>PowerPoint Presentation</vt:lpstr>
      <vt:lpstr>Programming and Quality</vt:lpstr>
      <vt:lpstr> Big Imaginations Festival 2017 Outcomes </vt:lpstr>
      <vt:lpstr>The Creative Case…</vt:lpstr>
      <vt:lpstr> Festival 2017 - Audience Profile</vt:lpstr>
      <vt:lpstr>PowerPoint Presentation</vt:lpstr>
      <vt:lpstr>Audience data</vt:lpstr>
      <vt:lpstr>Participation</vt:lpstr>
      <vt:lpstr> Legacy of Big Imaginations for audiences </vt:lpstr>
      <vt:lpstr>PowerPoint Presentation</vt:lpstr>
      <vt:lpstr>Challenges in running Big Imaginations </vt:lpstr>
      <vt:lpstr>Lessons learnt</vt:lpstr>
      <vt:lpstr>Ways you can succeed too…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Igniting Big Imaginations Working Together to Grow  Children’s Theatre  The Evaluation Story</dc:title>
  <dc:creator>Anna</dc:creator>
  <cp:lastModifiedBy>Zoe Pickering</cp:lastModifiedBy>
  <cp:revision>54</cp:revision>
  <cp:lastPrinted>2018-03-15T17:57:21Z</cp:lastPrinted>
  <dcterms:created xsi:type="dcterms:W3CDTF">2018-03-13T16:58:02Z</dcterms:created>
  <dcterms:modified xsi:type="dcterms:W3CDTF">2018-03-28T15:14:13Z</dcterms:modified>
</cp:coreProperties>
</file>